
<file path=[Content_Types].xml><?xml version="1.0" encoding="utf-8"?>
<Types xmlns="http://schemas.openxmlformats.org/package/2006/content-types">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1pPr>
    <a:lvl2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2pPr>
    <a:lvl3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3pPr>
    <a:lvl4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4pPr>
    <a:lvl5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5pPr>
    <a:lvl6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6pPr>
    <a:lvl7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7pPr>
    <a:lvl8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8pPr>
    <a:lvl9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Ref idx="major">
          <a:srgbClr val="FFFFFF"/>
        </a:fontRef>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Ref idx="maj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Ref idx="maj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85" d="100"/>
          <a:sy n="85" d="100"/>
        </p:scale>
        <p:origin x="191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0" name="Shape 60"/>
          <p:cNvSpPr>
            <a:spLocks noGrp="1" noRot="1" noChangeAspect="1"/>
          </p:cNvSpPr>
          <p:nvPr>
            <p:ph type="sldImg"/>
          </p:nvPr>
        </p:nvSpPr>
        <p:spPr>
          <a:xfrm>
            <a:off x="1143000" y="685800"/>
            <a:ext cx="4572000" cy="3429000"/>
          </a:xfrm>
          <a:prstGeom prst="rect">
            <a:avLst/>
          </a:prstGeom>
        </p:spPr>
        <p:txBody>
          <a:bodyPr/>
          <a:lstStyle/>
          <a:p>
            <a:endParaRPr/>
          </a:p>
        </p:txBody>
      </p:sp>
      <p:sp>
        <p:nvSpPr>
          <p:cNvPr id="61" name="Shape 6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spTree>
      <p:nvGrpSpPr>
        <p:cNvPr id="1" name=""/>
        <p:cNvGrpSpPr/>
        <p:nvPr/>
      </p:nvGrpSpPr>
      <p:grpSpPr>
        <a:xfrm>
          <a:off x="0" y="0"/>
          <a:ext cx="0" cy="0"/>
          <a:chOff x="0" y="0"/>
          <a:chExt cx="0" cy="0"/>
        </a:xfrm>
      </p:grpSpPr>
      <p:sp>
        <p:nvSpPr>
          <p:cNvPr id="13" name="Title Text"/>
          <p:cNvSpPr txBox="1">
            <a:spLocks noGrp="1"/>
          </p:cNvSpPr>
          <p:nvPr>
            <p:ph type="title"/>
          </p:nvPr>
        </p:nvSpPr>
        <p:spPr>
          <a:xfrm>
            <a:off x="1321147" y="1920378"/>
            <a:ext cx="10362506" cy="2154537"/>
          </a:xfrm>
          <a:prstGeom prst="rect">
            <a:avLst/>
          </a:prstGeom>
        </p:spPr>
        <p:txBody>
          <a:bodyPr anchor="b"/>
          <a:lstStyle>
            <a:lvl1pPr>
              <a:defRPr sz="5600"/>
            </a:lvl1pPr>
          </a:lstStyle>
          <a:p>
            <a:r>
              <a:t>Title Text</a:t>
            </a:r>
          </a:p>
        </p:txBody>
      </p:sp>
      <p:sp>
        <p:nvSpPr>
          <p:cNvPr id="14" name="© Ian Sommerville 2018"/>
          <p:cNvSpPr txBox="1"/>
          <p:nvPr/>
        </p:nvSpPr>
        <p:spPr>
          <a:xfrm>
            <a:off x="5609803" y="9245600"/>
            <a:ext cx="1785194" cy="27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 © Ian Sommerville 2018</a:t>
            </a:r>
          </a:p>
        </p:txBody>
      </p:sp>
      <p:sp>
        <p:nvSpPr>
          <p:cNvPr id="15" name="Slide Number"/>
          <p:cNvSpPr txBox="1">
            <a:spLocks noGrp="1"/>
          </p:cNvSpPr>
          <p:nvPr>
            <p:ph type="sldNum" sz="quarter" idx="2"/>
          </p:nvPr>
        </p:nvSpPr>
        <p:spPr>
          <a:xfrm>
            <a:off x="6212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Title Text"/>
          <p:cNvSpPr txBox="1">
            <a:spLocks noGrp="1"/>
          </p:cNvSpPr>
          <p:nvPr>
            <p:ph type="title"/>
          </p:nvPr>
        </p:nvSpPr>
        <p:spPr>
          <a:prstGeom prst="rect">
            <a:avLst/>
          </a:prstGeom>
        </p:spPr>
        <p:txBody>
          <a:body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able master">
    <p:spTree>
      <p:nvGrpSpPr>
        <p:cNvPr id="1" name=""/>
        <p:cNvGrpSpPr/>
        <p:nvPr/>
      </p:nvGrpSpPr>
      <p:grpSpPr>
        <a:xfrm>
          <a:off x="0" y="0"/>
          <a:ext cx="0" cy="0"/>
          <a:chOff x="0" y="0"/>
          <a:chExt cx="0" cy="0"/>
        </a:xfrm>
      </p:grpSpPr>
      <p:sp>
        <p:nvSpPr>
          <p:cNvPr id="31" name="Body Level One…"/>
          <p:cNvSpPr txBox="1">
            <a:spLocks noGrp="1"/>
          </p:cNvSpPr>
          <p:nvPr>
            <p:ph type="body" idx="1"/>
          </p:nvPr>
        </p:nvSpPr>
        <p:spPr>
          <a:xfrm>
            <a:off x="952500" y="1270000"/>
            <a:ext cx="11099800" cy="7213600"/>
          </a:xfrm>
          <a:prstGeom prst="rect">
            <a:avLst/>
          </a:prstGeom>
        </p:spPr>
        <p:txBody>
          <a:bodyPr/>
          <a:lstStyle>
            <a:lvl1pPr marL="0" indent="0">
              <a:buSzTx/>
              <a:buNone/>
              <a:defRPr sz="2400"/>
            </a:lvl1pPr>
            <a:lvl2pPr>
              <a:spcBef>
                <a:spcPts val="2000"/>
              </a:spcBef>
              <a:defRPr sz="2200"/>
            </a:lvl2pPr>
          </a:lstStyle>
          <a:p>
            <a:r>
              <a:t>Body Level One</a:t>
            </a:r>
          </a:p>
          <a:p>
            <a:pPr lvl="1"/>
            <a:r>
              <a:t>Body Level Two</a:t>
            </a:r>
          </a:p>
          <a:p>
            <a:pPr lvl="2"/>
            <a:r>
              <a:t>Body Level Three</a:t>
            </a:r>
          </a:p>
          <a:p>
            <a:pPr lvl="3"/>
            <a:r>
              <a:t>Body Level Four</a:t>
            </a:r>
          </a:p>
          <a:p>
            <a:pPr lvl="4"/>
            <a:r>
              <a:t>Body Level Five</a:t>
            </a:r>
          </a:p>
        </p:txBody>
      </p:sp>
      <p:sp>
        <p:nvSpPr>
          <p:cNvPr id="32" name="Title Text"/>
          <p:cNvSpPr txBox="1">
            <a:spLocks noGrp="1"/>
          </p:cNvSpPr>
          <p:nvPr>
            <p:ph type="title"/>
          </p:nvPr>
        </p:nvSpPr>
        <p:spPr>
          <a:xfrm>
            <a:off x="952500" y="342900"/>
            <a:ext cx="11099800" cy="678558"/>
          </a:xfrm>
          <a:prstGeom prst="rect">
            <a:avLst/>
          </a:prstGeom>
        </p:spPr>
        <p:txBody>
          <a:bodyPr anchor="ctr"/>
          <a:lstStyle>
            <a:lvl1pPr algn="l">
              <a:defRPr sz="2000">
                <a:solidFill>
                  <a:srgbClr val="000000"/>
                </a:solidFill>
              </a:defRPr>
            </a:lvl1pPr>
          </a:lstStyle>
          <a:p>
            <a:r>
              <a:t>Title Text</a:t>
            </a:r>
          </a:p>
        </p:txBody>
      </p:sp>
      <p:sp>
        <p:nvSpPr>
          <p:cNvPr id="33" name="© Ian Sommerville 2018:"/>
          <p:cNvSpPr txBox="1"/>
          <p:nvPr/>
        </p:nvSpPr>
        <p:spPr>
          <a:xfrm>
            <a:off x="5588632" y="9245600"/>
            <a:ext cx="1827536" cy="27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 © Ian Sommerville 2018:</a:t>
            </a:r>
          </a:p>
        </p:txBody>
      </p:sp>
      <p:sp>
        <p:nvSpPr>
          <p:cNvPr id="34" name="Microservices architecture"/>
          <p:cNvSpPr txBox="1"/>
          <p:nvPr/>
        </p:nvSpPr>
        <p:spPr>
          <a:xfrm>
            <a:off x="370110" y="9245600"/>
            <a:ext cx="1884314" cy="27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lstStyle>
          <a:p>
            <a:r>
              <a:t>Microservices architecture</a:t>
            </a:r>
          </a:p>
        </p:txBody>
      </p:sp>
      <p:sp>
        <p:nvSpPr>
          <p:cNvPr id="35" name="Slide Number"/>
          <p:cNvSpPr txBox="1">
            <a:spLocks noGrp="1"/>
          </p:cNvSpPr>
          <p:nvPr>
            <p:ph type="sldNum" sz="quarter" idx="2"/>
          </p:nvPr>
        </p:nvSpPr>
        <p:spPr>
          <a:xfrm>
            <a:off x="12308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Figure master ">
    <p:spTree>
      <p:nvGrpSpPr>
        <p:cNvPr id="1" name=""/>
        <p:cNvGrpSpPr/>
        <p:nvPr/>
      </p:nvGrpSpPr>
      <p:grpSpPr>
        <a:xfrm>
          <a:off x="0" y="0"/>
          <a:ext cx="0" cy="0"/>
          <a:chOff x="0" y="0"/>
          <a:chExt cx="0" cy="0"/>
        </a:xfrm>
      </p:grpSpPr>
      <p:sp>
        <p:nvSpPr>
          <p:cNvPr id="42" name="Title Text"/>
          <p:cNvSpPr txBox="1">
            <a:spLocks noGrp="1"/>
          </p:cNvSpPr>
          <p:nvPr>
            <p:ph type="title"/>
          </p:nvPr>
        </p:nvSpPr>
        <p:spPr>
          <a:xfrm>
            <a:off x="952500" y="342900"/>
            <a:ext cx="11099800" cy="678558"/>
          </a:xfrm>
          <a:prstGeom prst="rect">
            <a:avLst/>
          </a:prstGeom>
        </p:spPr>
        <p:txBody>
          <a:bodyPr anchor="ctr"/>
          <a:lstStyle>
            <a:lvl1pPr algn="l">
              <a:defRPr sz="2000">
                <a:solidFill>
                  <a:srgbClr val="000000"/>
                </a:solidFill>
              </a:defRPr>
            </a:lvl1pPr>
          </a:lstStyle>
          <a:p>
            <a:r>
              <a:t>Title Text</a:t>
            </a:r>
          </a:p>
        </p:txBody>
      </p:sp>
      <p:sp>
        <p:nvSpPr>
          <p:cNvPr id="43" name="© Ian Sommerville 2018:"/>
          <p:cNvSpPr txBox="1"/>
          <p:nvPr/>
        </p:nvSpPr>
        <p:spPr>
          <a:xfrm>
            <a:off x="5588632" y="9245600"/>
            <a:ext cx="1827536" cy="27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 © Ian Sommerville 2018</a:t>
            </a:r>
            <a:r>
              <a:rPr>
                <a:solidFill>
                  <a:srgbClr val="0096FF"/>
                </a:solidFill>
              </a:rPr>
              <a:t>:</a:t>
            </a:r>
          </a:p>
        </p:txBody>
      </p:sp>
      <p:sp>
        <p:nvSpPr>
          <p:cNvPr id="44" name="Microservices architecture"/>
          <p:cNvSpPr txBox="1"/>
          <p:nvPr/>
        </p:nvSpPr>
        <p:spPr>
          <a:xfrm>
            <a:off x="370110" y="9245600"/>
            <a:ext cx="1884314" cy="27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lstStyle>
          <a:p>
            <a:r>
              <a:t>Microservices architecture</a:t>
            </a:r>
          </a:p>
        </p:txBody>
      </p:sp>
      <p:sp>
        <p:nvSpPr>
          <p:cNvPr id="45" name="Slide Number"/>
          <p:cNvSpPr txBox="1">
            <a:spLocks noGrp="1"/>
          </p:cNvSpPr>
          <p:nvPr>
            <p:ph type="sldNum" sz="quarter" idx="2"/>
          </p:nvPr>
        </p:nvSpPr>
        <p:spPr>
          <a:xfrm>
            <a:off x="12308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52" name="Slide Number"/>
          <p:cNvSpPr txBox="1">
            <a:spLocks noGrp="1"/>
          </p:cNvSpPr>
          <p:nvPr>
            <p:ph type="sldNum" sz="quarter" idx="2"/>
          </p:nvPr>
        </p:nvSpPr>
        <p:spPr>
          <a:xfrm>
            <a:off x="11963794" y="9245600"/>
            <a:ext cx="365180" cy="279400"/>
          </a:xfrm>
          <a:prstGeom prst="rect">
            <a:avLst/>
          </a:prstGeom>
        </p:spPr>
        <p:txBody>
          <a:bodyPr wrap="square"/>
          <a:lstStyle/>
          <a:p>
            <a:fld id="{86CB4B4D-7CA3-9044-876B-883B54F8677D}" type="slidenum">
              <a:t>‹#›</a:t>
            </a:fld>
            <a:endParaRPr/>
          </a:p>
        </p:txBody>
      </p:sp>
      <p:sp>
        <p:nvSpPr>
          <p:cNvPr id="53" name="© Ian Sommerville 2018:"/>
          <p:cNvSpPr txBox="1"/>
          <p:nvPr/>
        </p:nvSpPr>
        <p:spPr>
          <a:xfrm>
            <a:off x="5588632" y="9245600"/>
            <a:ext cx="1827536" cy="27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 </a:t>
            </a:r>
            <a:r>
              <a:rPr>
                <a:solidFill>
                  <a:srgbClr val="0096FF"/>
                </a:solidFill>
              </a:rPr>
              <a:t>© Ian Sommerville 2018:</a:t>
            </a:r>
          </a:p>
        </p:txBody>
      </p:sp>
      <p:sp>
        <p:nvSpPr>
          <p:cNvPr id="54" name="Software products"/>
          <p:cNvSpPr txBox="1"/>
          <p:nvPr/>
        </p:nvSpPr>
        <p:spPr>
          <a:xfrm>
            <a:off x="179610" y="9245600"/>
            <a:ext cx="1342580" cy="27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a:solidFill>
                  <a:srgbClr val="0096FF"/>
                </a:solidFill>
              </a:defRPr>
            </a:lvl1pPr>
          </a:lstStyle>
          <a:p>
            <a:r>
              <a:t>Software products</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sp>
        <p:nvSpPr>
          <p:cNvPr id="2" name="Body Level One…"/>
          <p:cNvSpPr txBox="1">
            <a:spLocks noGrp="1"/>
          </p:cNvSpPr>
          <p:nvPr>
            <p:ph type="body" idx="1"/>
          </p:nvPr>
        </p:nvSpPr>
        <p:spPr>
          <a:xfrm>
            <a:off x="423019" y="1658937"/>
            <a:ext cx="11857881" cy="71972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2pPr marL="914400" indent="-457200">
              <a:defRPr sz="2400"/>
            </a:lvl2pPr>
            <a:lvl3pPr marL="1447800" indent="-533400"/>
          </a:lstStyle>
          <a:p>
            <a:r>
              <a:t>Body Level One</a:t>
            </a:r>
          </a:p>
          <a:p>
            <a:pPr lvl="1"/>
            <a:r>
              <a:t>Body Level Two</a:t>
            </a:r>
          </a:p>
          <a:p>
            <a:pPr lvl="2"/>
            <a:r>
              <a:t>Body Level Three</a:t>
            </a:r>
          </a:p>
          <a:p>
            <a:pPr lvl="3"/>
            <a:r>
              <a:t>Body Level Four</a:t>
            </a:r>
          </a:p>
          <a:p>
            <a:pPr lvl="4"/>
            <a:r>
              <a:t>Body Level Five</a:t>
            </a:r>
          </a:p>
        </p:txBody>
      </p:sp>
      <p:sp>
        <p:nvSpPr>
          <p:cNvPr id="3" name="Title Text"/>
          <p:cNvSpPr txBox="1">
            <a:spLocks noGrp="1"/>
          </p:cNvSpPr>
          <p:nvPr>
            <p:ph type="title"/>
          </p:nvPr>
        </p:nvSpPr>
        <p:spPr>
          <a:xfrm>
            <a:off x="495300" y="406400"/>
            <a:ext cx="12014200" cy="10986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Title Text</a:t>
            </a:r>
          </a:p>
        </p:txBody>
      </p:sp>
      <p:sp>
        <p:nvSpPr>
          <p:cNvPr id="4" name="© Ian Sommerville 2018:"/>
          <p:cNvSpPr txBox="1"/>
          <p:nvPr/>
        </p:nvSpPr>
        <p:spPr>
          <a:xfrm>
            <a:off x="5588632" y="9245600"/>
            <a:ext cx="1827536" cy="27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 © Ian Sommerville 2018:</a:t>
            </a:r>
          </a:p>
        </p:txBody>
      </p:sp>
      <p:sp>
        <p:nvSpPr>
          <p:cNvPr id="5" name="Microservices architecture"/>
          <p:cNvSpPr txBox="1"/>
          <p:nvPr/>
        </p:nvSpPr>
        <p:spPr>
          <a:xfrm>
            <a:off x="382810" y="9245600"/>
            <a:ext cx="1884314" cy="27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lstStyle>
          <a:p>
            <a:r>
              <a:t>Microservices architecture</a:t>
            </a:r>
          </a:p>
        </p:txBody>
      </p:sp>
      <p:sp>
        <p:nvSpPr>
          <p:cNvPr id="6" name="Slide Number"/>
          <p:cNvSpPr txBox="1">
            <a:spLocks noGrp="1"/>
          </p:cNvSpPr>
          <p:nvPr>
            <p:ph type="sldNum" sz="quarter" idx="2"/>
          </p:nvPr>
        </p:nvSpPr>
        <p:spPr>
          <a:xfrm>
            <a:off x="12181234" y="9245600"/>
            <a:ext cx="283817" cy="279400"/>
          </a:xfrm>
          <a:prstGeom prst="rect">
            <a:avLst/>
          </a:prstGeom>
          <a:ln w="12700">
            <a:miter lim="400000"/>
          </a:ln>
        </p:spPr>
        <p:txBody>
          <a:bodyPr wrap="none" lIns="50800" tIns="50800" rIns="50800" bIns="50800">
            <a:spAutoFit/>
          </a:bodyPr>
          <a:lstStyle>
            <a:lvl1pPr algn="r">
              <a:defRPr b="1"/>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spd="med"/>
  <p:txStyles>
    <p:titleStyle>
      <a:lvl1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1pPr>
      <a:lvl2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2pPr>
      <a:lvl3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3pPr>
      <a:lvl4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4pPr>
      <a:lvl5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5pPr>
      <a:lvl6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6pPr>
      <a:lvl7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7pPr>
      <a:lvl8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8pPr>
      <a:lvl9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9pPr>
    </p:titleStyle>
    <p:bodyStyle>
      <a:lvl1pPr marL="245644" marR="0" indent="-24564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1pPr>
      <a:lvl2pPr marL="7940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2pPr>
      <a:lvl3pPr marL="12512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3pPr>
      <a:lvl4pPr marL="17084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4pPr>
      <a:lvl5pPr marL="21656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5pPr>
      <a:lvl6pPr marL="26228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6pPr>
      <a:lvl7pPr marL="30800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7pPr>
      <a:lvl8pPr marL="35372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8pPr>
      <a:lvl9pPr marL="39944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9pPr>
    </p:bodyStyle>
    <p:otherStyle>
      <a:lvl1pPr marL="0" marR="0" indent="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1pPr>
      <a:lvl2pPr marL="0" marR="0" indent="2286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2pPr>
      <a:lvl3pPr marL="0" marR="0" indent="4572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3pPr>
      <a:lvl4pPr marL="0" marR="0" indent="6858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4pPr>
      <a:lvl5pPr marL="0" marR="0" indent="9144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5pPr>
      <a:lvl6pPr marL="0" marR="0" indent="11430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6pPr>
      <a:lvl7pPr marL="0" marR="0" indent="13716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7pPr>
      <a:lvl8pPr marL="0" marR="0" indent="16002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8pPr>
      <a:lvl9pPr marL="0" marR="0" indent="18288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hyperlink" Target="https://trafficinfo.net/incidents/A90/stonehaven/north/1"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Chapter 6…"/>
          <p:cNvSpPr txBox="1">
            <a:spLocks noGrp="1"/>
          </p:cNvSpPr>
          <p:nvPr>
            <p:ph type="ctrTitle"/>
          </p:nvPr>
        </p:nvSpPr>
        <p:spPr>
          <a:xfrm>
            <a:off x="1321147" y="1365742"/>
            <a:ext cx="10362506" cy="2154537"/>
          </a:xfrm>
          <a:prstGeom prst="rect">
            <a:avLst/>
          </a:prstGeom>
        </p:spPr>
        <p:txBody>
          <a:bodyPr/>
          <a:lstStyle/>
          <a:p>
            <a:r>
              <a:rPr dirty="0"/>
              <a:t>Microservices architecture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A well-designed microservice should have high cohesion and low coupling.…"/>
          <p:cNvSpPr txBox="1">
            <a:spLocks noGrp="1"/>
          </p:cNvSpPr>
          <p:nvPr>
            <p:ph type="body" idx="1"/>
          </p:nvPr>
        </p:nvSpPr>
        <p:spPr>
          <a:xfrm>
            <a:off x="346819" y="1646237"/>
            <a:ext cx="11857881" cy="7197230"/>
          </a:xfrm>
          <a:prstGeom prst="rect">
            <a:avLst/>
          </a:prstGeom>
        </p:spPr>
        <p:txBody>
          <a:bodyPr/>
          <a:lstStyle/>
          <a:p>
            <a:r>
              <a:t>A well-designed microservice should have high cohesion and low coupling.</a:t>
            </a:r>
          </a:p>
          <a:p>
            <a:pPr lvl="1"/>
            <a:r>
              <a:t>Cohesion is a measure of the number of relationships that parts of a component have with each other. High cohesion means that all of the parts that are needed to deliver the component’s functionality are included in the component. </a:t>
            </a:r>
          </a:p>
          <a:p>
            <a:pPr lvl="1"/>
            <a:r>
              <a:t>Coupling is a measure of the number of relationships that one component has with other components in the system. Low coupling means that components do not have many relationships with other components. </a:t>
            </a:r>
          </a:p>
          <a:p>
            <a:r>
              <a:t>Each  microservice should have a single responsibility i.e. it should do one thing only and it should do it well.  </a:t>
            </a:r>
          </a:p>
          <a:p>
            <a:pPr lvl="1"/>
            <a:r>
              <a:t>However, ‘one thing only’ is difficult to define  in a way that’s applicable to all services.</a:t>
            </a:r>
          </a:p>
          <a:p>
            <a:pPr lvl="1"/>
            <a:r>
              <a:t>Responsibility does not always mean a single, functional activity. </a:t>
            </a:r>
          </a:p>
        </p:txBody>
      </p:sp>
      <p:sp>
        <p:nvSpPr>
          <p:cNvPr id="98" name="Microservice characteristics"/>
          <p:cNvSpPr txBox="1">
            <a:spLocks noGrp="1"/>
          </p:cNvSpPr>
          <p:nvPr>
            <p:ph type="title"/>
          </p:nvPr>
        </p:nvSpPr>
        <p:spPr>
          <a:prstGeom prst="rect">
            <a:avLst/>
          </a:prstGeom>
        </p:spPr>
        <p:txBody>
          <a:bodyPr/>
          <a:lstStyle/>
          <a:p>
            <a:r>
              <a:t>Microservice characteristics</a:t>
            </a:r>
          </a:p>
        </p:txBody>
      </p:sp>
      <p:sp>
        <p:nvSpPr>
          <p:cNvPr id="9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Figure 6.3 Password management functionality"/>
          <p:cNvSpPr txBox="1">
            <a:spLocks noGrp="1"/>
          </p:cNvSpPr>
          <p:nvPr>
            <p:ph type="title"/>
          </p:nvPr>
        </p:nvSpPr>
        <p:spPr>
          <a:prstGeom prst="rect">
            <a:avLst/>
          </a:prstGeom>
        </p:spPr>
        <p:txBody>
          <a:bodyPr/>
          <a:lstStyle/>
          <a:p>
            <a:r>
              <a:t>Figure 6.3 Password management functionality</a:t>
            </a:r>
          </a:p>
        </p:txBody>
      </p:sp>
      <p:sp>
        <p:nvSpPr>
          <p:cNvPr id="102" name="Slide Number"/>
          <p:cNvSpPr txBox="1">
            <a:spLocks noGrp="1"/>
          </p:cNvSpPr>
          <p:nvPr>
            <p:ph type="sldNum" sz="quarter" idx="2"/>
          </p:nvPr>
        </p:nvSpPr>
        <p:spPr>
          <a:xfrm>
            <a:off x="12316569" y="9245600"/>
            <a:ext cx="275482" cy="2794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11</a:t>
            </a:fld>
            <a:endParaRPr/>
          </a:p>
        </p:txBody>
      </p:sp>
      <p:pic>
        <p:nvPicPr>
          <p:cNvPr id="5" name="Picture 4">
            <a:extLst>
              <a:ext uri="{FF2B5EF4-FFF2-40B4-BE49-F238E27FC236}">
                <a16:creationId xmlns:a16="http://schemas.microsoft.com/office/drawing/2014/main" id="{9441FD2B-AAD3-A342-8E42-292AD6677513}"/>
              </a:ext>
            </a:extLst>
          </p:cNvPr>
          <p:cNvPicPr>
            <a:picLocks noChangeAspect="1"/>
          </p:cNvPicPr>
          <p:nvPr/>
        </p:nvPicPr>
        <p:blipFill rotWithShape="1">
          <a:blip r:embed="rId2">
            <a:extLst>
              <a:ext uri="{28A0092B-C50C-407E-A947-70E740481C1C}">
                <a14:useLocalDpi xmlns:a14="http://schemas.microsoft.com/office/drawing/2010/main" val="0"/>
              </a:ext>
            </a:extLst>
          </a:blip>
          <a:srcRect l="8977" t="9633" r="9466" b="60585"/>
          <a:stretch/>
        </p:blipFill>
        <p:spPr>
          <a:xfrm>
            <a:off x="134911" y="1499016"/>
            <a:ext cx="12457140" cy="6175948"/>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Figure 6.4 Microservice support code"/>
          <p:cNvSpPr txBox="1">
            <a:spLocks noGrp="1"/>
          </p:cNvSpPr>
          <p:nvPr>
            <p:ph type="title"/>
          </p:nvPr>
        </p:nvSpPr>
        <p:spPr>
          <a:prstGeom prst="rect">
            <a:avLst/>
          </a:prstGeom>
        </p:spPr>
        <p:txBody>
          <a:bodyPr/>
          <a:lstStyle/>
          <a:p>
            <a:r>
              <a:t>Figure 6.4 Microservice support code</a:t>
            </a:r>
          </a:p>
        </p:txBody>
      </p:sp>
      <p:sp>
        <p:nvSpPr>
          <p:cNvPr id="10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12</a:t>
            </a:fld>
            <a:endParaRPr/>
          </a:p>
        </p:txBody>
      </p:sp>
      <p:pic>
        <p:nvPicPr>
          <p:cNvPr id="5" name="Picture 4">
            <a:extLst>
              <a:ext uri="{FF2B5EF4-FFF2-40B4-BE49-F238E27FC236}">
                <a16:creationId xmlns:a16="http://schemas.microsoft.com/office/drawing/2014/main" id="{81BB5A8C-68AC-2349-B6DD-36D74B073A55}"/>
              </a:ext>
            </a:extLst>
          </p:cNvPr>
          <p:cNvPicPr>
            <a:picLocks noChangeAspect="1"/>
          </p:cNvPicPr>
          <p:nvPr/>
        </p:nvPicPr>
        <p:blipFill rotWithShape="1">
          <a:blip r:embed="rId2">
            <a:extLst>
              <a:ext uri="{28A0092B-C50C-407E-A947-70E740481C1C}">
                <a14:useLocalDpi xmlns:a14="http://schemas.microsoft.com/office/drawing/2010/main" val="0"/>
              </a:ext>
            </a:extLst>
          </a:blip>
          <a:srcRect l="16470" t="13917" r="20500" b="64225"/>
          <a:stretch/>
        </p:blipFill>
        <p:spPr>
          <a:xfrm>
            <a:off x="353226" y="1439055"/>
            <a:ext cx="11955008" cy="5921115"/>
          </a:xfrm>
          <a:prstGeom prst="rect">
            <a:avLst/>
          </a:prstGeom>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A microservices architecture is an architectural style –  a tried and tested way of implementing a logical software architecture.…"/>
          <p:cNvSpPr txBox="1">
            <a:spLocks noGrp="1"/>
          </p:cNvSpPr>
          <p:nvPr>
            <p:ph type="body" idx="1"/>
          </p:nvPr>
        </p:nvSpPr>
        <p:spPr>
          <a:prstGeom prst="rect">
            <a:avLst/>
          </a:prstGeom>
        </p:spPr>
        <p:txBody>
          <a:bodyPr/>
          <a:lstStyle/>
          <a:p>
            <a:r>
              <a:t>A microservices architecture is an </a:t>
            </a:r>
            <a:r>
              <a:rPr i="1"/>
              <a:t>architectural style</a:t>
            </a:r>
            <a:r>
              <a:t> –  a tried and tested way of implementing a logical software architecture.   </a:t>
            </a:r>
          </a:p>
          <a:p>
            <a:r>
              <a:t>This architectural style addresses two problems with monolithic applications</a:t>
            </a:r>
          </a:p>
          <a:p>
            <a:pPr lvl="1"/>
            <a:r>
              <a:t>The whole system has to be rebuilt, re-tested and re-deployed when any change is made. This can be a slow process as changes to one part of the system can adversely affect other components.  </a:t>
            </a:r>
          </a:p>
          <a:p>
            <a:pPr lvl="1"/>
            <a:r>
              <a:t>As the demand on the system increases, the whole system has to be scaled, even if the demand is localized to a small number of system components that implement the most popular system functions. </a:t>
            </a:r>
          </a:p>
        </p:txBody>
      </p:sp>
      <p:sp>
        <p:nvSpPr>
          <p:cNvPr id="110" name="Microservices architecture"/>
          <p:cNvSpPr txBox="1">
            <a:spLocks noGrp="1"/>
          </p:cNvSpPr>
          <p:nvPr>
            <p:ph type="title"/>
          </p:nvPr>
        </p:nvSpPr>
        <p:spPr>
          <a:prstGeom prst="rect">
            <a:avLst/>
          </a:prstGeom>
        </p:spPr>
        <p:txBody>
          <a:bodyPr/>
          <a:lstStyle/>
          <a:p>
            <a:r>
              <a:t>Microservices architecture</a:t>
            </a:r>
          </a:p>
        </p:txBody>
      </p:sp>
      <p:sp>
        <p:nvSpPr>
          <p:cNvPr id="11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13</a:t>
            </a:fld>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Microservices are self-contained and run in separate processes.…"/>
          <p:cNvSpPr txBox="1">
            <a:spLocks noGrp="1"/>
          </p:cNvSpPr>
          <p:nvPr>
            <p:ph type="body" idx="1"/>
          </p:nvPr>
        </p:nvSpPr>
        <p:spPr>
          <a:prstGeom prst="rect">
            <a:avLst/>
          </a:prstGeom>
        </p:spPr>
        <p:txBody>
          <a:bodyPr/>
          <a:lstStyle/>
          <a:p>
            <a:r>
              <a:t>Microservices are self-contained and run in separate processes. </a:t>
            </a:r>
          </a:p>
          <a:p>
            <a:r>
              <a:t>In cloud-based systems, each microservice may be deployed in its own container. This means a microservice can be stopped and restarted without affecting other parts of the system. </a:t>
            </a:r>
          </a:p>
          <a:p>
            <a:r>
              <a:t>If the demand on a service increases, service replicas can be quickly created and deployed. These do not require a more powerful server so ‘scaling-out’ is, typically, much cheaper than ’scaling up’.</a:t>
            </a:r>
          </a:p>
        </p:txBody>
      </p:sp>
      <p:sp>
        <p:nvSpPr>
          <p:cNvPr id="114" name="Benefits of microservices architecture"/>
          <p:cNvSpPr txBox="1">
            <a:spLocks noGrp="1"/>
          </p:cNvSpPr>
          <p:nvPr>
            <p:ph type="title"/>
          </p:nvPr>
        </p:nvSpPr>
        <p:spPr>
          <a:prstGeom prst="rect">
            <a:avLst/>
          </a:prstGeom>
        </p:spPr>
        <p:txBody>
          <a:bodyPr/>
          <a:lstStyle/>
          <a:p>
            <a:r>
              <a:t>Benefits of microservices architecture</a:t>
            </a:r>
          </a:p>
        </p:txBody>
      </p:sp>
      <p:sp>
        <p:nvSpPr>
          <p:cNvPr id="11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14</a:t>
            </a:fld>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Imagine that you are developing a photo printing service for mobile devices. Users can upload photos to your server from their phone or specify photos from their Instagram account that they would like to be printed. Prints can be made at different sizes and on different media.…"/>
          <p:cNvSpPr txBox="1">
            <a:spLocks noGrp="1"/>
          </p:cNvSpPr>
          <p:nvPr>
            <p:ph type="body" idx="1"/>
          </p:nvPr>
        </p:nvSpPr>
        <p:spPr>
          <a:xfrm>
            <a:off x="775322" y="1270000"/>
            <a:ext cx="11099801" cy="7213600"/>
          </a:xfrm>
          <a:prstGeom prst="rect">
            <a:avLst/>
          </a:prstGeom>
        </p:spPr>
        <p:txBody>
          <a:bodyPr/>
          <a:lstStyle/>
          <a:p>
            <a:r>
              <a:t>Imagine that you are developing a photo printing service for mobile devices. Users can upload photos to your server from their phone or specify photos from their Instagram account that they would like to be printed. Prints can be made at different sizes and on different media. </a:t>
            </a:r>
          </a:p>
          <a:p>
            <a:r>
              <a:t>Users can chose print size and print medium. For example, they may decide to print a picture onto a mug or a T-shirt. The prints or other media are prepared and then posted to their home. They pay for prints either using a payment service such as Android or Apple Pay or by registering a credit card with the printing service provider.</a:t>
            </a:r>
          </a:p>
        </p:txBody>
      </p:sp>
      <p:sp>
        <p:nvSpPr>
          <p:cNvPr id="118" name="Table 6.2 A photo printing system for mobile devices"/>
          <p:cNvSpPr txBox="1">
            <a:spLocks noGrp="1"/>
          </p:cNvSpPr>
          <p:nvPr>
            <p:ph type="title"/>
          </p:nvPr>
        </p:nvSpPr>
        <p:spPr>
          <a:prstGeom prst="rect">
            <a:avLst/>
          </a:prstGeom>
        </p:spPr>
        <p:txBody>
          <a:bodyPr/>
          <a:lstStyle/>
          <a:p>
            <a:r>
              <a:t>Table 6.2 A photo printing system for mobile devices</a:t>
            </a:r>
          </a:p>
        </p:txBody>
      </p:sp>
      <p:sp>
        <p:nvSpPr>
          <p:cNvPr id="11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15</a:t>
            </a:fld>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Figure 6.5 A microservices architecture for a photo printing system"/>
          <p:cNvSpPr txBox="1">
            <a:spLocks noGrp="1"/>
          </p:cNvSpPr>
          <p:nvPr>
            <p:ph type="title"/>
          </p:nvPr>
        </p:nvSpPr>
        <p:spPr>
          <a:prstGeom prst="rect">
            <a:avLst/>
          </a:prstGeom>
        </p:spPr>
        <p:txBody>
          <a:bodyPr/>
          <a:lstStyle/>
          <a:p>
            <a:r>
              <a:t>Figure 6.5 A microservices architecture for a photo printing system</a:t>
            </a:r>
          </a:p>
        </p:txBody>
      </p:sp>
      <p:sp>
        <p:nvSpPr>
          <p:cNvPr id="12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16</a:t>
            </a:fld>
            <a:endParaRPr/>
          </a:p>
        </p:txBody>
      </p:sp>
      <p:pic>
        <p:nvPicPr>
          <p:cNvPr id="5" name="Picture 4">
            <a:extLst>
              <a:ext uri="{FF2B5EF4-FFF2-40B4-BE49-F238E27FC236}">
                <a16:creationId xmlns:a16="http://schemas.microsoft.com/office/drawing/2014/main" id="{2ABEF0EC-E7F2-D94F-B54B-96CB8356BAD5}"/>
              </a:ext>
            </a:extLst>
          </p:cNvPr>
          <p:cNvPicPr>
            <a:picLocks noChangeAspect="1"/>
          </p:cNvPicPr>
          <p:nvPr/>
        </p:nvPicPr>
        <p:blipFill rotWithShape="1">
          <a:blip r:embed="rId2">
            <a:extLst>
              <a:ext uri="{28A0092B-C50C-407E-A947-70E740481C1C}">
                <a14:useLocalDpi xmlns:a14="http://schemas.microsoft.com/office/drawing/2010/main" val="0"/>
              </a:ext>
            </a:extLst>
          </a:blip>
          <a:srcRect l="4578" t="8088" r="16338" b="50000"/>
          <a:stretch/>
        </p:blipFill>
        <p:spPr>
          <a:xfrm>
            <a:off x="1154242" y="809468"/>
            <a:ext cx="10898057" cy="8248654"/>
          </a:xfrm>
          <a:prstGeom prst="rect">
            <a:avLst/>
          </a:prstGeom>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Figure 6.6 Microservices architecture - key design questions"/>
          <p:cNvSpPr txBox="1">
            <a:spLocks noGrp="1"/>
          </p:cNvSpPr>
          <p:nvPr>
            <p:ph type="title"/>
          </p:nvPr>
        </p:nvSpPr>
        <p:spPr>
          <a:prstGeom prst="rect">
            <a:avLst/>
          </a:prstGeom>
        </p:spPr>
        <p:txBody>
          <a:bodyPr/>
          <a:lstStyle/>
          <a:p>
            <a:r>
              <a:t>Figure 6.6 Microservices architecture - key design questions</a:t>
            </a:r>
          </a:p>
        </p:txBody>
      </p:sp>
      <p:sp>
        <p:nvSpPr>
          <p:cNvPr id="12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17</a:t>
            </a:fld>
            <a:endParaRPr/>
          </a:p>
        </p:txBody>
      </p:sp>
      <p:pic>
        <p:nvPicPr>
          <p:cNvPr id="5" name="Picture 4">
            <a:extLst>
              <a:ext uri="{FF2B5EF4-FFF2-40B4-BE49-F238E27FC236}">
                <a16:creationId xmlns:a16="http://schemas.microsoft.com/office/drawing/2014/main" id="{09412800-1610-0F4E-B4C7-DF72D61FD64B}"/>
              </a:ext>
            </a:extLst>
          </p:cNvPr>
          <p:cNvPicPr>
            <a:picLocks noChangeAspect="1"/>
          </p:cNvPicPr>
          <p:nvPr/>
        </p:nvPicPr>
        <p:blipFill rotWithShape="1">
          <a:blip r:embed="rId2">
            <a:extLst>
              <a:ext uri="{28A0092B-C50C-407E-A947-70E740481C1C}">
                <a14:useLocalDpi xmlns:a14="http://schemas.microsoft.com/office/drawing/2010/main" val="0"/>
              </a:ext>
            </a:extLst>
          </a:blip>
          <a:srcRect t="12480" b="45913"/>
          <a:stretch/>
        </p:blipFill>
        <p:spPr>
          <a:xfrm>
            <a:off x="563691" y="1629926"/>
            <a:ext cx="12028359" cy="6794731"/>
          </a:xfrm>
          <a:prstGeom prst="rect">
            <a:avLst/>
          </a:prstGeom>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Balance fine-grain functionality and system performance…"/>
          <p:cNvSpPr txBox="1">
            <a:spLocks noGrp="1"/>
          </p:cNvSpPr>
          <p:nvPr>
            <p:ph type="body" idx="1"/>
          </p:nvPr>
        </p:nvSpPr>
        <p:spPr>
          <a:prstGeom prst="rect">
            <a:avLst/>
          </a:prstGeom>
        </p:spPr>
        <p:txBody>
          <a:bodyPr/>
          <a:lstStyle/>
          <a:p>
            <a:pPr marL="203885" indent="-203885" defTabSz="484886">
              <a:spcBef>
                <a:spcPts val="2400"/>
              </a:spcBef>
              <a:defRPr sz="2324"/>
            </a:pPr>
            <a:r>
              <a:t>Balance fine-grain functionality and system performance</a:t>
            </a:r>
          </a:p>
          <a:p>
            <a:pPr marL="758951" lvl="1" indent="-379475" defTabSz="484886">
              <a:spcBef>
                <a:spcPts val="2400"/>
              </a:spcBef>
              <a:defRPr sz="1992"/>
            </a:pPr>
            <a:r>
              <a:t>Single-function services mean that changes are limited to fewer services  but require service communications to implement user functionality. This slows down a system because of the need for each service to bundle and unbundle messages sent from other services.</a:t>
            </a:r>
          </a:p>
          <a:p>
            <a:pPr marL="203885" indent="-203885" defTabSz="484886">
              <a:spcBef>
                <a:spcPts val="2400"/>
              </a:spcBef>
              <a:defRPr sz="2324"/>
            </a:pPr>
            <a:r>
              <a:t>Follow the ‘common closure principle’</a:t>
            </a:r>
          </a:p>
          <a:p>
            <a:pPr marL="758951" lvl="1" indent="-379475" defTabSz="484886">
              <a:spcBef>
                <a:spcPts val="2400"/>
              </a:spcBef>
              <a:defRPr sz="1992"/>
            </a:pPr>
            <a:r>
              <a:t>Elements of a system that are likely to be changed at the same time should be located within the same service. Most new and changed requirements should therefore only affect a single service.</a:t>
            </a:r>
          </a:p>
          <a:p>
            <a:pPr marL="203885" indent="-203885" defTabSz="484886">
              <a:spcBef>
                <a:spcPts val="2400"/>
              </a:spcBef>
              <a:defRPr sz="2324"/>
            </a:pPr>
            <a:r>
              <a:t>Associate services with business capabilities </a:t>
            </a:r>
          </a:p>
          <a:p>
            <a:pPr marL="758951" lvl="1" indent="-379475" defTabSz="484886">
              <a:spcBef>
                <a:spcPts val="2400"/>
              </a:spcBef>
              <a:defRPr sz="1992"/>
            </a:pPr>
            <a:r>
              <a:t>A business capability is a discrete area of business functionality that is the responsibility of an individual or a group. You should identify the services that are required to support each business capability.</a:t>
            </a:r>
          </a:p>
          <a:p>
            <a:pPr marL="203885" indent="-203885" defTabSz="484886">
              <a:spcBef>
                <a:spcPts val="2400"/>
              </a:spcBef>
              <a:defRPr sz="2324"/>
            </a:pPr>
            <a:r>
              <a:t>Design services so that they only have access to the data that they need</a:t>
            </a:r>
          </a:p>
          <a:p>
            <a:pPr marL="758951" lvl="1" indent="-379475" defTabSz="484886">
              <a:spcBef>
                <a:spcPts val="2400"/>
              </a:spcBef>
              <a:defRPr sz="1992"/>
            </a:pPr>
            <a:r>
              <a:t>If there is an overlap between the data used by different services, you need a mechanism to propagate data changes to all services using the same data. </a:t>
            </a:r>
          </a:p>
        </p:txBody>
      </p:sp>
      <p:sp>
        <p:nvSpPr>
          <p:cNvPr id="130" name="Decomposition guidelines"/>
          <p:cNvSpPr txBox="1">
            <a:spLocks noGrp="1"/>
          </p:cNvSpPr>
          <p:nvPr>
            <p:ph type="title"/>
          </p:nvPr>
        </p:nvSpPr>
        <p:spPr>
          <a:prstGeom prst="rect">
            <a:avLst/>
          </a:prstGeom>
        </p:spPr>
        <p:txBody>
          <a:bodyPr/>
          <a:lstStyle/>
          <a:p>
            <a:r>
              <a:t>Decomposition guidelines</a:t>
            </a:r>
          </a:p>
        </p:txBody>
      </p:sp>
      <p:sp>
        <p:nvSpPr>
          <p:cNvPr id="13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18</a:t>
            </a:fld>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ervices communicate by exchanging messages that include  information about the originator of the message, as well as the data that is the input to or output from the request.…"/>
          <p:cNvSpPr txBox="1">
            <a:spLocks noGrp="1"/>
          </p:cNvSpPr>
          <p:nvPr>
            <p:ph type="body" idx="1"/>
          </p:nvPr>
        </p:nvSpPr>
        <p:spPr>
          <a:prstGeom prst="rect">
            <a:avLst/>
          </a:prstGeom>
        </p:spPr>
        <p:txBody>
          <a:bodyPr/>
          <a:lstStyle/>
          <a:p>
            <a:r>
              <a:t>Services communicate by exchanging messages that include  information about the originator of the message, as well as the data that is the input to or output from the request.</a:t>
            </a:r>
          </a:p>
          <a:p>
            <a:r>
              <a:t>When you are designing a microservices architecture, you have to establish a standard for communications that all microservices should follow.  Some of the key decisions that you have to make are</a:t>
            </a:r>
          </a:p>
          <a:p>
            <a:pPr lvl="1"/>
            <a:r>
              <a:t>should service interaction be synchronous or asynchronous?</a:t>
            </a:r>
          </a:p>
          <a:p>
            <a:pPr lvl="1"/>
            <a:r>
              <a:t>should services communicate directly or via message broker middleware?</a:t>
            </a:r>
          </a:p>
          <a:p>
            <a:pPr lvl="1"/>
            <a:r>
              <a:t>what protocol should be used for messages exchanged between services?</a:t>
            </a:r>
          </a:p>
        </p:txBody>
      </p:sp>
      <p:sp>
        <p:nvSpPr>
          <p:cNvPr id="134" name="Service communications"/>
          <p:cNvSpPr txBox="1">
            <a:spLocks noGrp="1"/>
          </p:cNvSpPr>
          <p:nvPr>
            <p:ph type="title"/>
          </p:nvPr>
        </p:nvSpPr>
        <p:spPr>
          <a:prstGeom prst="rect">
            <a:avLst/>
          </a:prstGeom>
        </p:spPr>
        <p:txBody>
          <a:bodyPr/>
          <a:lstStyle/>
          <a:p>
            <a:r>
              <a:t>Service communications</a:t>
            </a:r>
          </a:p>
        </p:txBody>
      </p:sp>
      <p:sp>
        <p:nvSpPr>
          <p:cNvPr id="13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19</a:t>
            </a:fld>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A software service is a software component that can be accessed from remote computers over the Internet. Given an input, a service produces a corresponding output, without side effects.…"/>
          <p:cNvSpPr txBox="1">
            <a:spLocks noGrp="1"/>
          </p:cNvSpPr>
          <p:nvPr>
            <p:ph type="body" idx="1"/>
          </p:nvPr>
        </p:nvSpPr>
        <p:spPr>
          <a:prstGeom prst="rect">
            <a:avLst/>
          </a:prstGeom>
        </p:spPr>
        <p:txBody>
          <a:bodyPr/>
          <a:lstStyle/>
          <a:p>
            <a:r>
              <a:t>A software service is a software component that can be accessed from remote computers over the Internet. Given an input, a service produces a corresponding output, without side effects.  </a:t>
            </a:r>
          </a:p>
          <a:p>
            <a:pPr lvl="1"/>
            <a:r>
              <a:t>The service is accessed through its published interface and all details of the service implementation are hidden. </a:t>
            </a:r>
          </a:p>
          <a:p>
            <a:pPr lvl="1"/>
            <a:r>
              <a:t>Services do not maintain any internal state. State information is either stored in a database or is maintained by the service requestor. </a:t>
            </a:r>
          </a:p>
          <a:p>
            <a:r>
              <a:t>When a service request is made, the state information may be included as part of the request and the updated state information is returned as part of the service result. </a:t>
            </a:r>
          </a:p>
          <a:p>
            <a:r>
              <a:t>As there is no local state, services can be dynamically reallocated from one virtual server to another and replicated across several servers.</a:t>
            </a:r>
          </a:p>
        </p:txBody>
      </p:sp>
      <p:sp>
        <p:nvSpPr>
          <p:cNvPr id="66" name="Software services"/>
          <p:cNvSpPr txBox="1">
            <a:spLocks noGrp="1"/>
          </p:cNvSpPr>
          <p:nvPr>
            <p:ph type="title"/>
          </p:nvPr>
        </p:nvSpPr>
        <p:spPr>
          <a:prstGeom prst="rect">
            <a:avLst/>
          </a:prstGeom>
        </p:spPr>
        <p:txBody>
          <a:bodyPr/>
          <a:lstStyle/>
          <a:p>
            <a:r>
              <a:t>Software services</a:t>
            </a:r>
          </a:p>
        </p:txBody>
      </p:sp>
      <p:sp>
        <p:nvSpPr>
          <p:cNvPr id="67"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Figure 6.7 Synchronous and asynchronous microservice interaction"/>
          <p:cNvSpPr txBox="1">
            <a:spLocks noGrp="1"/>
          </p:cNvSpPr>
          <p:nvPr>
            <p:ph type="title"/>
          </p:nvPr>
        </p:nvSpPr>
        <p:spPr>
          <a:prstGeom prst="rect">
            <a:avLst/>
          </a:prstGeom>
        </p:spPr>
        <p:txBody>
          <a:bodyPr/>
          <a:lstStyle/>
          <a:p>
            <a:r>
              <a:t>Figure 6.7 Synchronous and asynchronous microservice interaction</a:t>
            </a:r>
          </a:p>
        </p:txBody>
      </p:sp>
      <p:sp>
        <p:nvSpPr>
          <p:cNvPr id="1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20</a:t>
            </a:fld>
            <a:endParaRPr/>
          </a:p>
        </p:txBody>
      </p:sp>
      <p:pic>
        <p:nvPicPr>
          <p:cNvPr id="5" name="Picture 4">
            <a:extLst>
              <a:ext uri="{FF2B5EF4-FFF2-40B4-BE49-F238E27FC236}">
                <a16:creationId xmlns:a16="http://schemas.microsoft.com/office/drawing/2014/main" id="{A535CA03-70E9-1B4F-A2DE-757CD074702C}"/>
              </a:ext>
            </a:extLst>
          </p:cNvPr>
          <p:cNvPicPr>
            <a:picLocks noChangeAspect="1"/>
          </p:cNvPicPr>
          <p:nvPr/>
        </p:nvPicPr>
        <p:blipFill rotWithShape="1">
          <a:blip r:embed="rId2">
            <a:extLst>
              <a:ext uri="{28A0092B-C50C-407E-A947-70E740481C1C}">
                <a14:useLocalDpi xmlns:a14="http://schemas.microsoft.com/office/drawing/2010/main" val="0"/>
              </a:ext>
            </a:extLst>
          </a:blip>
          <a:srcRect l="8740" t="10819" r="9499" b="24739"/>
          <a:stretch/>
        </p:blipFill>
        <p:spPr>
          <a:xfrm>
            <a:off x="2485036" y="742058"/>
            <a:ext cx="8442793" cy="8934013"/>
          </a:xfrm>
          <a:prstGeom prst="rect">
            <a:avLst/>
          </a:prstGeom>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In a synchronous interaction, service A issues a request to service B. Service A then suspends processing while B is processing the request.…"/>
          <p:cNvSpPr txBox="1">
            <a:spLocks noGrp="1"/>
          </p:cNvSpPr>
          <p:nvPr>
            <p:ph type="body" idx="1"/>
          </p:nvPr>
        </p:nvSpPr>
        <p:spPr>
          <a:prstGeom prst="rect">
            <a:avLst/>
          </a:prstGeom>
        </p:spPr>
        <p:txBody>
          <a:bodyPr/>
          <a:lstStyle/>
          <a:p>
            <a:r>
              <a:t>In a synchronous interaction, service A issues a request to service B. Service A then suspends processing while B is processing the request. </a:t>
            </a:r>
          </a:p>
          <a:p>
            <a:r>
              <a:t>It waits until service B has returned the required information before continuing execution.</a:t>
            </a:r>
          </a:p>
          <a:p>
            <a:r>
              <a:t>In an asynchronous interaction, service A issues the request that is queued for processing by service B. A then continues processing without waiting for B to finish its computations. </a:t>
            </a:r>
          </a:p>
          <a:p>
            <a:r>
              <a:t>Sometime later, service B completes the earlier request from service A and queues the result to be retrieved by A. </a:t>
            </a:r>
          </a:p>
          <a:p>
            <a:r>
              <a:t>Service A, therefore, has to check its queue periodically to see if a result is available.</a:t>
            </a:r>
          </a:p>
        </p:txBody>
      </p:sp>
      <p:sp>
        <p:nvSpPr>
          <p:cNvPr id="142" name="Synchronous and asynchronous interaction"/>
          <p:cNvSpPr txBox="1">
            <a:spLocks noGrp="1"/>
          </p:cNvSpPr>
          <p:nvPr>
            <p:ph type="title"/>
          </p:nvPr>
        </p:nvSpPr>
        <p:spPr>
          <a:prstGeom prst="rect">
            <a:avLst/>
          </a:prstGeom>
        </p:spPr>
        <p:txBody>
          <a:bodyPr/>
          <a:lstStyle/>
          <a:p>
            <a:r>
              <a:t>Synchronous and asynchronous interaction</a:t>
            </a:r>
          </a:p>
        </p:txBody>
      </p:sp>
      <p:sp>
        <p:nvSpPr>
          <p:cNvPr id="14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21</a:t>
            </a:fld>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Figure 6.8 Direct and indirect service communication"/>
          <p:cNvSpPr txBox="1">
            <a:spLocks noGrp="1"/>
          </p:cNvSpPr>
          <p:nvPr>
            <p:ph type="title"/>
          </p:nvPr>
        </p:nvSpPr>
        <p:spPr>
          <a:prstGeom prst="rect">
            <a:avLst/>
          </a:prstGeom>
        </p:spPr>
        <p:txBody>
          <a:bodyPr/>
          <a:lstStyle/>
          <a:p>
            <a:r>
              <a:t>Figure 6.8 Direct and indirect service communication</a:t>
            </a:r>
          </a:p>
        </p:txBody>
      </p:sp>
      <p:sp>
        <p:nvSpPr>
          <p:cNvPr id="14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22</a:t>
            </a:fld>
            <a:endParaRPr/>
          </a:p>
        </p:txBody>
      </p:sp>
      <p:pic>
        <p:nvPicPr>
          <p:cNvPr id="5" name="Picture 4">
            <a:extLst>
              <a:ext uri="{FF2B5EF4-FFF2-40B4-BE49-F238E27FC236}">
                <a16:creationId xmlns:a16="http://schemas.microsoft.com/office/drawing/2014/main" id="{650D97A2-8BAB-C242-8921-26BD4ACC41CF}"/>
              </a:ext>
            </a:extLst>
          </p:cNvPr>
          <p:cNvPicPr>
            <a:picLocks noChangeAspect="1"/>
          </p:cNvPicPr>
          <p:nvPr/>
        </p:nvPicPr>
        <p:blipFill rotWithShape="1">
          <a:blip r:embed="rId2">
            <a:extLst>
              <a:ext uri="{28A0092B-C50C-407E-A947-70E740481C1C}">
                <a14:useLocalDpi xmlns:a14="http://schemas.microsoft.com/office/drawing/2010/main" val="0"/>
              </a:ext>
            </a:extLst>
          </a:blip>
          <a:srcRect l="12902" t="11002" r="8905" b="50000"/>
          <a:stretch/>
        </p:blipFill>
        <p:spPr>
          <a:xfrm>
            <a:off x="1350343" y="1339279"/>
            <a:ext cx="11099799" cy="7906321"/>
          </a:xfrm>
          <a:prstGeom prst="rect">
            <a:avLst/>
          </a:prstGeom>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Direct service communication requires that interacting services know each other’s address.…"/>
          <p:cNvSpPr txBox="1">
            <a:spLocks noGrp="1"/>
          </p:cNvSpPr>
          <p:nvPr>
            <p:ph type="body" idx="1"/>
          </p:nvPr>
        </p:nvSpPr>
        <p:spPr>
          <a:xfrm>
            <a:off x="334119" y="1776685"/>
            <a:ext cx="11857881" cy="7197230"/>
          </a:xfrm>
          <a:prstGeom prst="rect">
            <a:avLst/>
          </a:prstGeom>
        </p:spPr>
        <p:txBody>
          <a:bodyPr/>
          <a:lstStyle/>
          <a:p>
            <a:r>
              <a:t>Direct service communication requires that interacting services know each other’s address. </a:t>
            </a:r>
          </a:p>
          <a:p>
            <a:r>
              <a:t>The services interact by sending requests directly to these addresses.</a:t>
            </a:r>
          </a:p>
          <a:p>
            <a:r>
              <a:t>Indirect communication involves naming the service that is required and sending that request to a message broker (sometimes called a message bus). </a:t>
            </a:r>
          </a:p>
          <a:p>
            <a:r>
              <a:t>The message broker is then responsible for finding the service that can fulfil the service request.</a:t>
            </a:r>
          </a:p>
        </p:txBody>
      </p:sp>
      <p:sp>
        <p:nvSpPr>
          <p:cNvPr id="150" name="Direct and indirect service communication"/>
          <p:cNvSpPr txBox="1">
            <a:spLocks noGrp="1"/>
          </p:cNvSpPr>
          <p:nvPr>
            <p:ph type="title"/>
          </p:nvPr>
        </p:nvSpPr>
        <p:spPr>
          <a:prstGeom prst="rect">
            <a:avLst/>
          </a:prstGeom>
        </p:spPr>
        <p:txBody>
          <a:bodyPr/>
          <a:lstStyle/>
          <a:p>
            <a:r>
              <a:t>Direct and indirect service communication</a:t>
            </a:r>
          </a:p>
        </p:txBody>
      </p:sp>
      <p:sp>
        <p:nvSpPr>
          <p:cNvPr id="15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23</a:t>
            </a:fld>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You should isolate data within each system service with as little data sharing as possible.…"/>
          <p:cNvSpPr txBox="1">
            <a:spLocks noGrp="1"/>
          </p:cNvSpPr>
          <p:nvPr>
            <p:ph type="body" idx="1"/>
          </p:nvPr>
        </p:nvSpPr>
        <p:spPr>
          <a:prstGeom prst="rect">
            <a:avLst/>
          </a:prstGeom>
        </p:spPr>
        <p:txBody>
          <a:bodyPr/>
          <a:lstStyle/>
          <a:p>
            <a:r>
              <a:t>You should isolate data within each system service with as little data sharing as possible.</a:t>
            </a:r>
          </a:p>
          <a:p>
            <a:r>
              <a:t>If data sharing is unavoidable, you should design microservices so that most sharing is ‘read-only’, with a minimal number of services responsible for data updates.</a:t>
            </a:r>
          </a:p>
          <a:p>
            <a:r>
              <a:t>If services are replicated in your system, you must include a mechanism that can keep the database copies used by replica services consistent.</a:t>
            </a:r>
          </a:p>
        </p:txBody>
      </p:sp>
      <p:sp>
        <p:nvSpPr>
          <p:cNvPr id="154" name="Microservice data design"/>
          <p:cNvSpPr txBox="1">
            <a:spLocks noGrp="1"/>
          </p:cNvSpPr>
          <p:nvPr>
            <p:ph type="title"/>
          </p:nvPr>
        </p:nvSpPr>
        <p:spPr>
          <a:prstGeom prst="rect">
            <a:avLst/>
          </a:prstGeom>
        </p:spPr>
        <p:txBody>
          <a:bodyPr/>
          <a:lstStyle/>
          <a:p>
            <a:r>
              <a:t>Microservice data design</a:t>
            </a:r>
          </a:p>
        </p:txBody>
      </p:sp>
      <p:sp>
        <p:nvSpPr>
          <p:cNvPr id="15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24</a:t>
            </a:fld>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An ACID transaction bundles a set of data updates into a single unit so that either all updates are completed or none of them are. ACID transactions are impractical in a microservices architecture.…"/>
          <p:cNvSpPr txBox="1">
            <a:spLocks noGrp="1"/>
          </p:cNvSpPr>
          <p:nvPr>
            <p:ph type="body" idx="1"/>
          </p:nvPr>
        </p:nvSpPr>
        <p:spPr>
          <a:prstGeom prst="rect">
            <a:avLst/>
          </a:prstGeom>
        </p:spPr>
        <p:txBody>
          <a:bodyPr/>
          <a:lstStyle/>
          <a:p>
            <a:pPr marL="243188" indent="-243188" defTabSz="578358">
              <a:spcBef>
                <a:spcPts val="2900"/>
              </a:spcBef>
              <a:defRPr sz="2772"/>
            </a:pPr>
            <a:r>
              <a:t>An ACID transaction bundles a set of data updates into a single unit so that either all updates are completed or none of them are. ACID transactions are impractical in a microservices architecture.</a:t>
            </a:r>
          </a:p>
          <a:p>
            <a:pPr marL="243188" indent="-243188" defTabSz="578358">
              <a:spcBef>
                <a:spcPts val="2900"/>
              </a:spcBef>
              <a:defRPr sz="2772"/>
            </a:pPr>
            <a:r>
              <a:t>The databases used by different microservices or microservice replicas need not be completely consistent all of the time.  </a:t>
            </a:r>
          </a:p>
          <a:p>
            <a:pPr marL="243188" indent="-243188" defTabSz="578358">
              <a:spcBef>
                <a:spcPts val="2900"/>
              </a:spcBef>
              <a:defRPr sz="2772"/>
            </a:pPr>
            <a:r>
              <a:t>Dependent data inconsistency </a:t>
            </a:r>
          </a:p>
          <a:p>
            <a:pPr marL="905255" lvl="1" indent="-452627" defTabSz="578358">
              <a:spcBef>
                <a:spcPts val="2900"/>
              </a:spcBef>
              <a:defRPr sz="2376"/>
            </a:pPr>
            <a:r>
              <a:t>The actions or failures of one service can cause the data managed by another service to become inconsistent.</a:t>
            </a:r>
          </a:p>
          <a:p>
            <a:pPr marL="243188" indent="-243188" defTabSz="578358">
              <a:spcBef>
                <a:spcPts val="2900"/>
              </a:spcBef>
              <a:defRPr sz="2772"/>
            </a:pPr>
            <a:r>
              <a:t>Replica inconsistency</a:t>
            </a:r>
          </a:p>
          <a:p>
            <a:pPr marL="905255" lvl="1" indent="-452627" defTabSz="578358">
              <a:spcBef>
                <a:spcPts val="2900"/>
              </a:spcBef>
              <a:defRPr sz="2376"/>
            </a:pPr>
            <a:r>
              <a:t>There are several replicas of the same service that are executing concurrently. These all have their own database copy and each updates its own copy of the service data. You need a way of making these databases ‘eventually consistent’ so that all replicas are working on the same data.</a:t>
            </a:r>
          </a:p>
        </p:txBody>
      </p:sp>
      <p:sp>
        <p:nvSpPr>
          <p:cNvPr id="158" name="Inconsistency management"/>
          <p:cNvSpPr txBox="1">
            <a:spLocks noGrp="1"/>
          </p:cNvSpPr>
          <p:nvPr>
            <p:ph type="title"/>
          </p:nvPr>
        </p:nvSpPr>
        <p:spPr>
          <a:prstGeom prst="rect">
            <a:avLst/>
          </a:prstGeom>
        </p:spPr>
        <p:txBody>
          <a:bodyPr/>
          <a:lstStyle/>
          <a:p>
            <a:r>
              <a:t>Inconsistency management</a:t>
            </a:r>
          </a:p>
        </p:txBody>
      </p:sp>
      <p:sp>
        <p:nvSpPr>
          <p:cNvPr id="15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25</a:t>
            </a:fld>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Eventual consistency is a situation where the system guarantees that the databases will eventually become consistent.…"/>
          <p:cNvSpPr txBox="1">
            <a:spLocks noGrp="1"/>
          </p:cNvSpPr>
          <p:nvPr>
            <p:ph type="body" idx="1"/>
          </p:nvPr>
        </p:nvSpPr>
        <p:spPr>
          <a:prstGeom prst="rect">
            <a:avLst/>
          </a:prstGeom>
        </p:spPr>
        <p:txBody>
          <a:bodyPr/>
          <a:lstStyle/>
          <a:p>
            <a:r>
              <a:t>Eventual consistency is a situation where the system guarantees that the databases will eventually become consistent.   </a:t>
            </a:r>
          </a:p>
          <a:p>
            <a:r>
              <a:t>You can implement eventual consistency by maintaining a transaction log. </a:t>
            </a:r>
          </a:p>
          <a:p>
            <a:r>
              <a:t>When a database change is made, this is recorded on a ‘pending updates’ log. </a:t>
            </a:r>
          </a:p>
          <a:p>
            <a:r>
              <a:t>Other service instances look at this log, update their own database and indicate that they have made the change. </a:t>
            </a:r>
          </a:p>
        </p:txBody>
      </p:sp>
      <p:sp>
        <p:nvSpPr>
          <p:cNvPr id="162" name="Eventual consistency"/>
          <p:cNvSpPr txBox="1">
            <a:spLocks noGrp="1"/>
          </p:cNvSpPr>
          <p:nvPr>
            <p:ph type="title"/>
          </p:nvPr>
        </p:nvSpPr>
        <p:spPr>
          <a:prstGeom prst="rect">
            <a:avLst/>
          </a:prstGeom>
        </p:spPr>
        <p:txBody>
          <a:bodyPr/>
          <a:lstStyle/>
          <a:p>
            <a:r>
              <a:t>Eventual consistency</a:t>
            </a:r>
          </a:p>
        </p:txBody>
      </p:sp>
      <p:sp>
        <p:nvSpPr>
          <p:cNvPr id="1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26</a:t>
            </a:fld>
            <a:endParaRP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Figure 6.9 Using a pending transaction log"/>
          <p:cNvSpPr txBox="1">
            <a:spLocks noGrp="1"/>
          </p:cNvSpPr>
          <p:nvPr>
            <p:ph type="title"/>
          </p:nvPr>
        </p:nvSpPr>
        <p:spPr>
          <a:prstGeom prst="rect">
            <a:avLst/>
          </a:prstGeom>
        </p:spPr>
        <p:txBody>
          <a:bodyPr/>
          <a:lstStyle/>
          <a:p>
            <a:r>
              <a:t>Figure 6.9 Using a pending transaction log</a:t>
            </a:r>
          </a:p>
        </p:txBody>
      </p:sp>
      <p:sp>
        <p:nvSpPr>
          <p:cNvPr id="16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27</a:t>
            </a:fld>
            <a:endParaRPr/>
          </a:p>
        </p:txBody>
      </p:sp>
      <p:pic>
        <p:nvPicPr>
          <p:cNvPr id="5" name="Picture 4">
            <a:extLst>
              <a:ext uri="{FF2B5EF4-FFF2-40B4-BE49-F238E27FC236}">
                <a16:creationId xmlns:a16="http://schemas.microsoft.com/office/drawing/2014/main" id="{37E26CB5-11C9-1249-AB49-FDD13D283FED}"/>
              </a:ext>
            </a:extLst>
          </p:cNvPr>
          <p:cNvPicPr>
            <a:picLocks noChangeAspect="1"/>
          </p:cNvPicPr>
          <p:nvPr/>
        </p:nvPicPr>
        <p:blipFill rotWithShape="1">
          <a:blip r:embed="rId2">
            <a:extLst>
              <a:ext uri="{28A0092B-C50C-407E-A947-70E740481C1C}">
                <a14:useLocalDpi xmlns:a14="http://schemas.microsoft.com/office/drawing/2010/main" val="0"/>
              </a:ext>
            </a:extLst>
          </a:blip>
          <a:srcRect l="18551" t="9962" r="26149" b="52359"/>
          <a:stretch/>
        </p:blipFill>
        <p:spPr>
          <a:xfrm>
            <a:off x="2544997" y="1304143"/>
            <a:ext cx="7914806" cy="7702042"/>
          </a:xfrm>
          <a:prstGeom prst="rect">
            <a:avLst/>
          </a:prstGeom>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Most user sessions involve a series of interactions in which operations have to be carried out in a specific order.…"/>
          <p:cNvSpPr txBox="1">
            <a:spLocks noGrp="1"/>
          </p:cNvSpPr>
          <p:nvPr>
            <p:ph type="body" idx="1"/>
          </p:nvPr>
        </p:nvSpPr>
        <p:spPr>
          <a:prstGeom prst="rect">
            <a:avLst/>
          </a:prstGeom>
        </p:spPr>
        <p:txBody>
          <a:bodyPr/>
          <a:lstStyle/>
          <a:p>
            <a:r>
              <a:t>Most user sessions involve a series of interactions in which operations have to be carried out in a specific order.  </a:t>
            </a:r>
          </a:p>
          <a:p>
            <a:r>
              <a:t>This is called a workflow. </a:t>
            </a:r>
          </a:p>
          <a:p>
            <a:pPr lvl="1"/>
            <a:r>
              <a:t>An authentication workflow for UID/password authentication shows the steps involved in authenticating a user.</a:t>
            </a:r>
          </a:p>
          <a:p>
            <a:pPr lvl="1"/>
            <a:r>
              <a:t>In this example, the user is allowed 3 login attempts before the system indicates that the login has failed.</a:t>
            </a:r>
          </a:p>
        </p:txBody>
      </p:sp>
      <p:sp>
        <p:nvSpPr>
          <p:cNvPr id="170" name="Service coordination"/>
          <p:cNvSpPr txBox="1">
            <a:spLocks noGrp="1"/>
          </p:cNvSpPr>
          <p:nvPr>
            <p:ph type="title"/>
          </p:nvPr>
        </p:nvSpPr>
        <p:spPr>
          <a:prstGeom prst="rect">
            <a:avLst/>
          </a:prstGeom>
        </p:spPr>
        <p:txBody>
          <a:bodyPr/>
          <a:lstStyle/>
          <a:p>
            <a:r>
              <a:t>Service coordination</a:t>
            </a:r>
          </a:p>
        </p:txBody>
      </p:sp>
      <p:sp>
        <p:nvSpPr>
          <p:cNvPr id="17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28</a:t>
            </a:fld>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Figure 6.10 Authentication workflow"/>
          <p:cNvSpPr txBox="1">
            <a:spLocks noGrp="1"/>
          </p:cNvSpPr>
          <p:nvPr>
            <p:ph type="title"/>
          </p:nvPr>
        </p:nvSpPr>
        <p:spPr>
          <a:prstGeom prst="rect">
            <a:avLst/>
          </a:prstGeom>
        </p:spPr>
        <p:txBody>
          <a:bodyPr/>
          <a:lstStyle/>
          <a:p>
            <a:r>
              <a:t>Figure 6.10 Authentication workflow</a:t>
            </a:r>
          </a:p>
        </p:txBody>
      </p:sp>
      <p:sp>
        <p:nvSpPr>
          <p:cNvPr id="17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29</a:t>
            </a:fld>
            <a:endParaRPr/>
          </a:p>
        </p:txBody>
      </p:sp>
      <p:pic>
        <p:nvPicPr>
          <p:cNvPr id="5" name="Picture 4">
            <a:extLst>
              <a:ext uri="{FF2B5EF4-FFF2-40B4-BE49-F238E27FC236}">
                <a16:creationId xmlns:a16="http://schemas.microsoft.com/office/drawing/2014/main" id="{622B0690-B6DC-C745-BE84-19CBFC8306D6}"/>
              </a:ext>
            </a:extLst>
          </p:cNvPr>
          <p:cNvPicPr>
            <a:picLocks noChangeAspect="1"/>
          </p:cNvPicPr>
          <p:nvPr/>
        </p:nvPicPr>
        <p:blipFill rotWithShape="1">
          <a:blip r:embed="rId2">
            <a:extLst>
              <a:ext uri="{28A0092B-C50C-407E-A947-70E740481C1C}">
                <a14:useLocalDpi xmlns:a14="http://schemas.microsoft.com/office/drawing/2010/main" val="0"/>
              </a:ext>
            </a:extLst>
          </a:blip>
          <a:srcRect t="15840" b="20925"/>
          <a:stretch/>
        </p:blipFill>
        <p:spPr>
          <a:xfrm>
            <a:off x="1365302" y="224852"/>
            <a:ext cx="10686998" cy="9651602"/>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After various experiments in the 1990s with service-oriented computing, the idea of ‘big’ Web Services emerged in the early 2000s.…"/>
          <p:cNvSpPr txBox="1">
            <a:spLocks noGrp="1"/>
          </p:cNvSpPr>
          <p:nvPr>
            <p:ph type="body" idx="1"/>
          </p:nvPr>
        </p:nvSpPr>
        <p:spPr>
          <a:xfrm>
            <a:off x="54719" y="1620837"/>
            <a:ext cx="11857881" cy="7197230"/>
          </a:xfrm>
          <a:prstGeom prst="rect">
            <a:avLst/>
          </a:prstGeom>
        </p:spPr>
        <p:txBody>
          <a:bodyPr/>
          <a:lstStyle/>
          <a:p>
            <a:r>
              <a:t>After various experiments in the 1990s with service-oriented computing, the idea of ‘big’ Web Services emerged in the early 2000s. </a:t>
            </a:r>
          </a:p>
          <a:p>
            <a:r>
              <a:t>These were based on XML-based protocols and standards such as SOAP for service interaction and WSDL for interface description.</a:t>
            </a:r>
          </a:p>
          <a:p>
            <a:r>
              <a:t>Most software services don’t need the generality that’s inherent in the design of web service protocols. </a:t>
            </a:r>
          </a:p>
          <a:p>
            <a:r>
              <a:t>Consequently, modern service-oriented systems, use simpler, ‘lighter weight’ service-interaction protocols that have lower overheads and, consequently, faster execution.</a:t>
            </a:r>
          </a:p>
        </p:txBody>
      </p:sp>
      <p:sp>
        <p:nvSpPr>
          <p:cNvPr id="70" name="Modern web services"/>
          <p:cNvSpPr txBox="1">
            <a:spLocks noGrp="1"/>
          </p:cNvSpPr>
          <p:nvPr>
            <p:ph type="title"/>
          </p:nvPr>
        </p:nvSpPr>
        <p:spPr>
          <a:prstGeom prst="rect">
            <a:avLst/>
          </a:prstGeom>
        </p:spPr>
        <p:txBody>
          <a:bodyPr/>
          <a:lstStyle/>
          <a:p>
            <a:r>
              <a:t>Modern web services</a:t>
            </a:r>
          </a:p>
        </p:txBody>
      </p:sp>
      <p:sp>
        <p:nvSpPr>
          <p:cNvPr id="71"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Figure 6.11 Orchestration and choreography"/>
          <p:cNvSpPr txBox="1">
            <a:spLocks noGrp="1"/>
          </p:cNvSpPr>
          <p:nvPr>
            <p:ph type="title"/>
          </p:nvPr>
        </p:nvSpPr>
        <p:spPr>
          <a:prstGeom prst="rect">
            <a:avLst/>
          </a:prstGeom>
        </p:spPr>
        <p:txBody>
          <a:bodyPr/>
          <a:lstStyle/>
          <a:p>
            <a:r>
              <a:t>Figure 6.11 Orchestration and choreography</a:t>
            </a:r>
          </a:p>
        </p:txBody>
      </p:sp>
      <p:sp>
        <p:nvSpPr>
          <p:cNvPr id="17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30</a:t>
            </a:fld>
            <a:endParaRPr/>
          </a:p>
        </p:txBody>
      </p:sp>
      <p:pic>
        <p:nvPicPr>
          <p:cNvPr id="5" name="Picture 4">
            <a:extLst>
              <a:ext uri="{FF2B5EF4-FFF2-40B4-BE49-F238E27FC236}">
                <a16:creationId xmlns:a16="http://schemas.microsoft.com/office/drawing/2014/main" id="{BF991445-55B7-D440-8701-7FE693BCD8A4}"/>
              </a:ext>
            </a:extLst>
          </p:cNvPr>
          <p:cNvPicPr>
            <a:picLocks noChangeAspect="1"/>
          </p:cNvPicPr>
          <p:nvPr/>
        </p:nvPicPr>
        <p:blipFill rotWithShape="1">
          <a:blip r:embed="rId2">
            <a:extLst>
              <a:ext uri="{28A0092B-C50C-407E-A947-70E740481C1C}">
                <a14:useLocalDpi xmlns:a14="http://schemas.microsoft.com/office/drawing/2010/main" val="0"/>
              </a:ext>
            </a:extLst>
          </a:blip>
          <a:srcRect t="12876" b="62352"/>
          <a:stretch/>
        </p:blipFill>
        <p:spPr>
          <a:xfrm>
            <a:off x="-261704" y="1210202"/>
            <a:ext cx="13060927" cy="4620971"/>
          </a:xfrm>
          <a:prstGeom prst="rect">
            <a:avLst/>
          </a:prstGeom>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Internal service failure These are conditions that are detected by the service and can be reported to the service client in an error message. An example of this type of failure is a service that takes a URL as an input and discovers that this is an invalid link.…"/>
          <p:cNvSpPr txBox="1">
            <a:spLocks noGrp="1"/>
          </p:cNvSpPr>
          <p:nvPr>
            <p:ph type="body" idx="1"/>
          </p:nvPr>
        </p:nvSpPr>
        <p:spPr>
          <a:prstGeom prst="rect">
            <a:avLst/>
          </a:prstGeom>
        </p:spPr>
        <p:txBody>
          <a:bodyPr/>
          <a:lstStyle/>
          <a:p>
            <a:pPr>
              <a:defRPr b="1" i="1"/>
            </a:pPr>
            <a:r>
              <a:t>Internal service failure</a:t>
            </a:r>
            <a:br/>
            <a:r>
              <a:rPr b="0" i="0"/>
              <a:t>These are conditions that are detected by the service and can be reported to the service client in an error message. An example of this type of failure is a service that takes a URL as an input and discovers that this is an invalid link.</a:t>
            </a:r>
          </a:p>
          <a:p>
            <a:pPr>
              <a:defRPr b="1" i="1"/>
            </a:pPr>
            <a:r>
              <a:t>External service failure</a:t>
            </a:r>
            <a:br/>
            <a:r>
              <a:rPr b="0" i="0"/>
              <a:t>These failures have an external cause, which affects the availability of a service. Failure may cause the service to become unresponsive and actions have to be taken to restart the service.</a:t>
            </a:r>
          </a:p>
          <a:p>
            <a:pPr>
              <a:defRPr b="1" i="1"/>
            </a:pPr>
            <a:r>
              <a:t>Service performance failure</a:t>
            </a:r>
            <a:br/>
            <a:r>
              <a:rPr b="0" i="0"/>
              <a:t>The performance of the service degrades to an unacceptable level. This may be due to a heavy load or an internal problem with the service. External service monitoring can be used to detect performance failures and unresponsive services.</a:t>
            </a:r>
          </a:p>
        </p:txBody>
      </p:sp>
      <p:sp>
        <p:nvSpPr>
          <p:cNvPr id="182" name="Table 6.3 Failure types in a microservices system"/>
          <p:cNvSpPr txBox="1">
            <a:spLocks noGrp="1"/>
          </p:cNvSpPr>
          <p:nvPr>
            <p:ph type="title"/>
          </p:nvPr>
        </p:nvSpPr>
        <p:spPr>
          <a:prstGeom prst="rect">
            <a:avLst/>
          </a:prstGeom>
        </p:spPr>
        <p:txBody>
          <a:bodyPr/>
          <a:lstStyle/>
          <a:p>
            <a:r>
              <a:t>Table 6.3 Failure types in a microservices system</a:t>
            </a:r>
          </a:p>
        </p:txBody>
      </p:sp>
      <p:sp>
        <p:nvSpPr>
          <p:cNvPr id="18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31</a:t>
            </a:fld>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A timeout is a counter that this associated with the service requests and starts running when the request is made.…"/>
          <p:cNvSpPr txBox="1">
            <a:spLocks noGrp="1"/>
          </p:cNvSpPr>
          <p:nvPr>
            <p:ph type="body" idx="1"/>
          </p:nvPr>
        </p:nvSpPr>
        <p:spPr>
          <a:prstGeom prst="rect">
            <a:avLst/>
          </a:prstGeom>
        </p:spPr>
        <p:txBody>
          <a:bodyPr/>
          <a:lstStyle/>
          <a:p>
            <a:r>
              <a:t>A timeout is a counter that this associated with the service requests and starts running when the request is made. </a:t>
            </a:r>
          </a:p>
          <a:p>
            <a:r>
              <a:t>Once the counter reaches some predefined value, such as 10 seconds, the calling service assumes that the service request has failed and acts accordingly.</a:t>
            </a:r>
          </a:p>
          <a:p>
            <a:r>
              <a:t>The problem with the timeout approach is that every service call to a ‘failed service’ is delayed by the timeout value so the whole system slows down. </a:t>
            </a:r>
          </a:p>
          <a:p>
            <a:r>
              <a:t>Instead of using timeouts explicitly when a service call is made, he suggests using a circuit breaker. Like an electrical circuit breaker, this immediately denies access to a failed service without the delays associated with timeouts.</a:t>
            </a:r>
          </a:p>
        </p:txBody>
      </p:sp>
      <p:sp>
        <p:nvSpPr>
          <p:cNvPr id="186" name="Timeouts and circuit breakers"/>
          <p:cNvSpPr txBox="1">
            <a:spLocks noGrp="1"/>
          </p:cNvSpPr>
          <p:nvPr>
            <p:ph type="title"/>
          </p:nvPr>
        </p:nvSpPr>
        <p:spPr>
          <a:prstGeom prst="rect">
            <a:avLst/>
          </a:prstGeom>
        </p:spPr>
        <p:txBody>
          <a:bodyPr/>
          <a:lstStyle/>
          <a:p>
            <a:r>
              <a:t>Timeouts and circuit breakers</a:t>
            </a:r>
          </a:p>
        </p:txBody>
      </p:sp>
      <p:sp>
        <p:nvSpPr>
          <p:cNvPr id="18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32</a:t>
            </a:fld>
            <a:endParaRP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Figure 6.12 Using a circuit breaker to cope with service failure"/>
          <p:cNvSpPr txBox="1">
            <a:spLocks noGrp="1"/>
          </p:cNvSpPr>
          <p:nvPr>
            <p:ph type="title"/>
          </p:nvPr>
        </p:nvSpPr>
        <p:spPr>
          <a:prstGeom prst="rect">
            <a:avLst/>
          </a:prstGeom>
        </p:spPr>
        <p:txBody>
          <a:bodyPr/>
          <a:lstStyle/>
          <a:p>
            <a:r>
              <a:t>Figure 6.12 Using a circuit breaker to cope with service failure</a:t>
            </a:r>
          </a:p>
        </p:txBody>
      </p:sp>
      <p:sp>
        <p:nvSpPr>
          <p:cNvPr id="19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33</a:t>
            </a:fld>
            <a:endParaRPr/>
          </a:p>
        </p:txBody>
      </p:sp>
      <p:pic>
        <p:nvPicPr>
          <p:cNvPr id="5" name="Picture 4">
            <a:extLst>
              <a:ext uri="{FF2B5EF4-FFF2-40B4-BE49-F238E27FC236}">
                <a16:creationId xmlns:a16="http://schemas.microsoft.com/office/drawing/2014/main" id="{66D24391-30D5-E242-9606-7052A17366C1}"/>
              </a:ext>
            </a:extLst>
          </p:cNvPr>
          <p:cNvPicPr>
            <a:picLocks noChangeAspect="1"/>
          </p:cNvPicPr>
          <p:nvPr/>
        </p:nvPicPr>
        <p:blipFill rotWithShape="1">
          <a:blip r:embed="rId2">
            <a:extLst>
              <a:ext uri="{28A0092B-C50C-407E-A947-70E740481C1C}">
                <a14:useLocalDpi xmlns:a14="http://schemas.microsoft.com/office/drawing/2010/main" val="0"/>
              </a:ext>
            </a:extLst>
          </a:blip>
          <a:srcRect t="8921" b="43825"/>
          <a:stretch/>
        </p:blipFill>
        <p:spPr>
          <a:xfrm>
            <a:off x="533712" y="1107452"/>
            <a:ext cx="12058339" cy="8138148"/>
          </a:xfrm>
          <a:prstGeom prst="rect">
            <a:avLst/>
          </a:prstGeom>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The REST (REpresentational State Transfer) architectural style is based on the idea of transferring representations of digital resources from a server to a client.…"/>
          <p:cNvSpPr txBox="1">
            <a:spLocks noGrp="1"/>
          </p:cNvSpPr>
          <p:nvPr>
            <p:ph type="body" idx="1"/>
          </p:nvPr>
        </p:nvSpPr>
        <p:spPr>
          <a:xfrm>
            <a:off x="283319" y="1646237"/>
            <a:ext cx="11857881" cy="7197230"/>
          </a:xfrm>
          <a:prstGeom prst="rect">
            <a:avLst/>
          </a:prstGeom>
        </p:spPr>
        <p:txBody>
          <a:bodyPr/>
          <a:lstStyle/>
          <a:p>
            <a:r>
              <a:t>The REST (REpresentational State Transfer) architectural style is based on the idea of transferring representations of digital resources from a server to a client. </a:t>
            </a:r>
          </a:p>
          <a:p>
            <a:pPr lvl="1"/>
            <a:r>
              <a:t>You can think of a resource as any chunk of data such as credit card details, an individual’s medical record, a magazine or newspaper, a library catalogue, and so on.</a:t>
            </a:r>
          </a:p>
          <a:p>
            <a:pPr lvl="1"/>
            <a:r>
              <a:t>Resources are accessed via their unique URI and RESTful services operate on these resources.</a:t>
            </a:r>
          </a:p>
          <a:p>
            <a:r>
              <a:t>This is the fundamental approach used in the web where the resource is a page to be displayed in the user’s browser. </a:t>
            </a:r>
          </a:p>
          <a:p>
            <a:pPr lvl="1"/>
            <a:r>
              <a:t>An HTML representation is generated by the server in response to an HTTP GET request and is transferred to the client for display by a browser or a special-purpose app.</a:t>
            </a:r>
          </a:p>
        </p:txBody>
      </p:sp>
      <p:sp>
        <p:nvSpPr>
          <p:cNvPr id="194" name="RESTful services"/>
          <p:cNvSpPr txBox="1">
            <a:spLocks noGrp="1"/>
          </p:cNvSpPr>
          <p:nvPr>
            <p:ph type="title"/>
          </p:nvPr>
        </p:nvSpPr>
        <p:spPr>
          <a:prstGeom prst="rect">
            <a:avLst/>
          </a:prstGeom>
        </p:spPr>
        <p:txBody>
          <a:bodyPr/>
          <a:lstStyle/>
          <a:p>
            <a:r>
              <a:t>RESTful services</a:t>
            </a:r>
          </a:p>
        </p:txBody>
      </p:sp>
      <p:sp>
        <p:nvSpPr>
          <p:cNvPr id="19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34</a:t>
            </a:fld>
            <a:endParaRP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Use HTTP verbs The basic methods defined in the HTTP protocol (GET, PUT,  POST,  DELETE) must be used to access the operations made available by the service.…"/>
          <p:cNvSpPr txBox="1">
            <a:spLocks noGrp="1"/>
          </p:cNvSpPr>
          <p:nvPr>
            <p:ph type="body" idx="1"/>
          </p:nvPr>
        </p:nvSpPr>
        <p:spPr>
          <a:prstGeom prst="rect">
            <a:avLst/>
          </a:prstGeom>
        </p:spPr>
        <p:txBody>
          <a:bodyPr/>
          <a:lstStyle/>
          <a:p>
            <a:r>
              <a:rPr b="1" i="1"/>
              <a:t>Use HTTP verbs</a:t>
            </a:r>
            <a:br/>
            <a:r>
              <a:t>The basic methods defined in the HTTP protocol (GET, PUT,  POST,  DELETE) must be used to access the operations made available by the service.</a:t>
            </a:r>
          </a:p>
          <a:p>
            <a:r>
              <a:rPr b="1" i="1"/>
              <a:t>Stateless services</a:t>
            </a:r>
            <a:br/>
            <a:r>
              <a:t>Services must never maintain internal state. As I have already explained, microservices are stateless so fit with this principle.</a:t>
            </a:r>
          </a:p>
          <a:p>
            <a:r>
              <a:rPr b="1" i="1"/>
              <a:t>URI addressable</a:t>
            </a:r>
            <a:br/>
            <a:r>
              <a:t>All resources must have a URI, with a hierarchical structure, that is used to access sub-resources.</a:t>
            </a:r>
          </a:p>
          <a:p>
            <a:r>
              <a:rPr b="1" i="1"/>
              <a:t>Use XML or JSON</a:t>
            </a:r>
            <a:br/>
            <a:r>
              <a:t>Resources should normally be represented in JSON or XML or both. Other representations, such as audio and video representations, may be used if appropriate.</a:t>
            </a:r>
          </a:p>
        </p:txBody>
      </p:sp>
      <p:sp>
        <p:nvSpPr>
          <p:cNvPr id="198" name="Table 6.4 RESTful service principles"/>
          <p:cNvSpPr txBox="1">
            <a:spLocks noGrp="1"/>
          </p:cNvSpPr>
          <p:nvPr>
            <p:ph type="title"/>
          </p:nvPr>
        </p:nvSpPr>
        <p:spPr>
          <a:prstGeom prst="rect">
            <a:avLst/>
          </a:prstGeom>
        </p:spPr>
        <p:txBody>
          <a:bodyPr/>
          <a:lstStyle/>
          <a:p>
            <a:r>
              <a:t>Table 6.4 RESTful service principles</a:t>
            </a:r>
          </a:p>
        </p:txBody>
      </p:sp>
      <p:sp>
        <p:nvSpPr>
          <p:cNvPr id="19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35</a:t>
            </a:fld>
            <a:endParaRP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Create Implemented using HTTP POST, which creates the resource with the given URI. If the resource has already been created, an error is returned.…"/>
          <p:cNvSpPr txBox="1">
            <a:spLocks noGrp="1"/>
          </p:cNvSpPr>
          <p:nvPr>
            <p:ph type="body" idx="1"/>
          </p:nvPr>
        </p:nvSpPr>
        <p:spPr>
          <a:prstGeom prst="rect">
            <a:avLst/>
          </a:prstGeom>
        </p:spPr>
        <p:txBody>
          <a:bodyPr/>
          <a:lstStyle/>
          <a:p>
            <a:pPr defTabSz="549148">
              <a:spcBef>
                <a:spcPts val="2800"/>
              </a:spcBef>
              <a:defRPr sz="2256"/>
            </a:pPr>
            <a:r>
              <a:rPr b="1" i="1"/>
              <a:t>Create</a:t>
            </a:r>
            <a:br/>
            <a:r>
              <a:t>Implemented using HTTP POST, which creates the resource with the given URI. If the resource has already been created, an error is returned.</a:t>
            </a:r>
          </a:p>
          <a:p>
            <a:pPr defTabSz="549148">
              <a:spcBef>
                <a:spcPts val="2800"/>
              </a:spcBef>
              <a:defRPr sz="2256"/>
            </a:pPr>
            <a:r>
              <a:rPr b="1" i="1"/>
              <a:t>Read</a:t>
            </a:r>
            <a:br/>
            <a:r>
              <a:t>Implemented using HTTP GET, which reads the resource and returns its value. GET operations should never update a resource so that successive GET operations with no intervening PUT operations always return the same value.</a:t>
            </a:r>
          </a:p>
          <a:p>
            <a:pPr defTabSz="549148">
              <a:spcBef>
                <a:spcPts val="2800"/>
              </a:spcBef>
              <a:defRPr sz="2256"/>
            </a:pPr>
            <a:r>
              <a:rPr b="1" i="1"/>
              <a:t>Update</a:t>
            </a:r>
            <a:br/>
            <a:r>
              <a:t>Implemented using HTTP PUT, which modifies an existing resource. PUT should not be used for resource creation.</a:t>
            </a:r>
          </a:p>
          <a:p>
            <a:pPr defTabSz="549148">
              <a:spcBef>
                <a:spcPts val="2800"/>
              </a:spcBef>
              <a:defRPr sz="2256"/>
            </a:pPr>
            <a:r>
              <a:rPr b="1" i="1"/>
              <a:t>Delete</a:t>
            </a:r>
            <a:br/>
            <a:r>
              <a:t>Implemented using HTTP DELETE, which makes the resource inaccessible using the specified URI. The resource may or may not be physically deleted.</a:t>
            </a:r>
          </a:p>
          <a:p>
            <a:pPr defTabSz="549148">
              <a:spcBef>
                <a:spcPts val="2800"/>
              </a:spcBef>
              <a:defRPr sz="2256"/>
            </a:pPr>
            <a:endParaRPr/>
          </a:p>
        </p:txBody>
      </p:sp>
      <p:sp>
        <p:nvSpPr>
          <p:cNvPr id="202" name="Table 6.5 RESTful service operations"/>
          <p:cNvSpPr txBox="1">
            <a:spLocks noGrp="1"/>
          </p:cNvSpPr>
          <p:nvPr>
            <p:ph type="title"/>
          </p:nvPr>
        </p:nvSpPr>
        <p:spPr>
          <a:prstGeom prst="rect">
            <a:avLst/>
          </a:prstGeom>
        </p:spPr>
        <p:txBody>
          <a:bodyPr/>
          <a:lstStyle/>
          <a:p>
            <a:r>
              <a:t>Table 6.5 RESTful service operations</a:t>
            </a:r>
          </a:p>
        </p:txBody>
      </p:sp>
      <p:sp>
        <p:nvSpPr>
          <p:cNvPr id="20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36</a:t>
            </a:fld>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Imagine a system that maintains information about incidents, such as traffic delays, roadworks and accidents on a national road network. This system can be accessed via a browser using the URL:…"/>
          <p:cNvSpPr txBox="1">
            <a:spLocks noGrp="1"/>
          </p:cNvSpPr>
          <p:nvPr>
            <p:ph type="body" idx="1"/>
          </p:nvPr>
        </p:nvSpPr>
        <p:spPr>
          <a:prstGeom prst="rect">
            <a:avLst/>
          </a:prstGeom>
        </p:spPr>
        <p:txBody>
          <a:bodyPr/>
          <a:lstStyle/>
          <a:p>
            <a:pPr marL="243188" indent="-243188" defTabSz="578358">
              <a:spcBef>
                <a:spcPts val="2900"/>
              </a:spcBef>
              <a:defRPr sz="2772"/>
            </a:pPr>
            <a:r>
              <a:t>Imagine a system that maintains information about incidents, such as traffic delays, roadworks and accidents on a national road network. This system can be accessed via a browser using the URL:</a:t>
            </a:r>
          </a:p>
          <a:p>
            <a:pPr marL="905255" lvl="1" indent="-452627" defTabSz="578358">
              <a:spcBef>
                <a:spcPts val="2900"/>
              </a:spcBef>
              <a:defRPr sz="2376"/>
            </a:pPr>
            <a:r>
              <a:t>	https://trafficinfo.net/incidents/</a:t>
            </a:r>
          </a:p>
          <a:p>
            <a:pPr marL="243188" indent="-243188" defTabSz="578358">
              <a:spcBef>
                <a:spcPts val="2900"/>
              </a:spcBef>
              <a:defRPr sz="2772"/>
            </a:pPr>
            <a:r>
              <a:t>Users can query the system to discover incidents on the roads on which they are planning to travel.</a:t>
            </a:r>
          </a:p>
          <a:p>
            <a:pPr marL="243188" indent="-243188" defTabSz="578358">
              <a:spcBef>
                <a:spcPts val="2900"/>
              </a:spcBef>
              <a:defRPr sz="2772"/>
            </a:pPr>
            <a:r>
              <a:t>When implemented as a RESTful web service, you need to design the resource structure so that incidents are organized hierarchically. </a:t>
            </a:r>
          </a:p>
          <a:p>
            <a:pPr marL="905255" lvl="1" indent="-452627" defTabSz="578358">
              <a:spcBef>
                <a:spcPts val="2900"/>
              </a:spcBef>
              <a:defRPr sz="2376"/>
            </a:pPr>
            <a:r>
              <a:t>For example, incidents may be recorded according to the road identifier (e.g. A90), the location (e.g. stonehaven), the carriageway direction (e.g. north) and an incident number (e.g. 1).  Therefore, each incident can be accessed using its URI:</a:t>
            </a:r>
          </a:p>
          <a:p>
            <a:pPr marL="905255" lvl="1" indent="-452627" defTabSz="578358">
              <a:spcBef>
                <a:spcPts val="2900"/>
              </a:spcBef>
              <a:defRPr sz="2376"/>
            </a:pPr>
            <a:r>
              <a:t>	</a:t>
            </a:r>
            <a:r>
              <a:rPr u="sng">
                <a:hlinkClick r:id="rId2"/>
              </a:rPr>
              <a:t>https://trafficinfo.net/incidents/A90/stonehaven/north/1</a:t>
            </a:r>
          </a:p>
        </p:txBody>
      </p:sp>
      <p:sp>
        <p:nvSpPr>
          <p:cNvPr id="206" name="Road information system"/>
          <p:cNvSpPr txBox="1">
            <a:spLocks noGrp="1"/>
          </p:cNvSpPr>
          <p:nvPr>
            <p:ph type="title"/>
          </p:nvPr>
        </p:nvSpPr>
        <p:spPr>
          <a:prstGeom prst="rect">
            <a:avLst/>
          </a:prstGeom>
        </p:spPr>
        <p:txBody>
          <a:bodyPr/>
          <a:lstStyle/>
          <a:p>
            <a:r>
              <a:t>Road information system</a:t>
            </a:r>
          </a:p>
        </p:txBody>
      </p:sp>
      <p:sp>
        <p:nvSpPr>
          <p:cNvPr id="20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37</a:t>
            </a:fld>
            <a:endParaRP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Incident ID: A90N17061714391…"/>
          <p:cNvSpPr txBox="1">
            <a:spLocks noGrp="1"/>
          </p:cNvSpPr>
          <p:nvPr>
            <p:ph type="body" idx="1"/>
          </p:nvPr>
        </p:nvSpPr>
        <p:spPr>
          <a:prstGeom prst="rect">
            <a:avLst/>
          </a:prstGeom>
        </p:spPr>
        <p:txBody>
          <a:bodyPr/>
          <a:lstStyle/>
          <a:p>
            <a:r>
              <a:t>Incident ID: A90N17061714391</a:t>
            </a:r>
          </a:p>
          <a:p>
            <a:r>
              <a:t>Date: 17 June 2017</a:t>
            </a:r>
          </a:p>
          <a:p>
            <a:r>
              <a:t>Time reported: 1439</a:t>
            </a:r>
          </a:p>
          <a:p>
            <a:r>
              <a:t>Severity: Significant</a:t>
            </a:r>
          </a:p>
          <a:p>
            <a:r>
              <a:t>Description: Broken-down bus on north carriageway. One lane closed. Expect delays of up to 30 minutes</a:t>
            </a:r>
          </a:p>
        </p:txBody>
      </p:sp>
      <p:sp>
        <p:nvSpPr>
          <p:cNvPr id="210" name="Table 6.6 Incident description"/>
          <p:cNvSpPr txBox="1">
            <a:spLocks noGrp="1"/>
          </p:cNvSpPr>
          <p:nvPr>
            <p:ph type="title"/>
          </p:nvPr>
        </p:nvSpPr>
        <p:spPr>
          <a:prstGeom prst="rect">
            <a:avLst/>
          </a:prstGeom>
        </p:spPr>
        <p:txBody>
          <a:bodyPr/>
          <a:lstStyle/>
          <a:p>
            <a:r>
              <a:t>Table 6.6 Incident description</a:t>
            </a:r>
          </a:p>
        </p:txBody>
      </p:sp>
      <p:sp>
        <p:nvSpPr>
          <p:cNvPr id="21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38</a:t>
            </a:fld>
            <a:endParaRP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Retrieve…"/>
          <p:cNvSpPr txBox="1">
            <a:spLocks noGrp="1"/>
          </p:cNvSpPr>
          <p:nvPr>
            <p:ph type="body" idx="1"/>
          </p:nvPr>
        </p:nvSpPr>
        <p:spPr>
          <a:prstGeom prst="rect">
            <a:avLst/>
          </a:prstGeom>
        </p:spPr>
        <p:txBody>
          <a:bodyPr/>
          <a:lstStyle/>
          <a:p>
            <a:r>
              <a:t>Retrieve</a:t>
            </a:r>
          </a:p>
          <a:p>
            <a:pPr lvl="1"/>
            <a:r>
              <a:t>Returns information about a reported incident or incidents. Accessed using the GET verb.</a:t>
            </a:r>
          </a:p>
          <a:p>
            <a:r>
              <a:t>Add</a:t>
            </a:r>
          </a:p>
          <a:p>
            <a:pPr lvl="1"/>
            <a:r>
              <a:t>Adds information about a new incident. Accessed using the POST verb.</a:t>
            </a:r>
          </a:p>
          <a:p>
            <a:r>
              <a:t>Update</a:t>
            </a:r>
          </a:p>
          <a:p>
            <a:pPr lvl="1"/>
            <a:r>
              <a:t>Updates the information about a reported incident. Accessed using the PUT verb.</a:t>
            </a:r>
          </a:p>
          <a:p>
            <a:r>
              <a:t>Delete</a:t>
            </a:r>
          </a:p>
          <a:p>
            <a:pPr lvl="1"/>
            <a:r>
              <a:t>Deletes an incident. The DELETE verb is used when an incident has been cleared.</a:t>
            </a:r>
          </a:p>
        </p:txBody>
      </p:sp>
      <p:sp>
        <p:nvSpPr>
          <p:cNvPr id="214" name="Service operations"/>
          <p:cNvSpPr txBox="1">
            <a:spLocks noGrp="1"/>
          </p:cNvSpPr>
          <p:nvPr>
            <p:ph type="title"/>
          </p:nvPr>
        </p:nvSpPr>
        <p:spPr>
          <a:xfrm>
            <a:off x="698500" y="406400"/>
            <a:ext cx="12014200" cy="1098600"/>
          </a:xfrm>
          <a:prstGeom prst="rect">
            <a:avLst/>
          </a:prstGeom>
        </p:spPr>
        <p:txBody>
          <a:bodyPr/>
          <a:lstStyle/>
          <a:p>
            <a:r>
              <a:t>Service operations</a:t>
            </a:r>
          </a:p>
        </p:txBody>
      </p:sp>
      <p:sp>
        <p:nvSpPr>
          <p:cNvPr id="21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39</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Microservices are small-scale, stateless, services that have a single responsibility. They are combined to create applications.…"/>
          <p:cNvSpPr txBox="1">
            <a:spLocks noGrp="1"/>
          </p:cNvSpPr>
          <p:nvPr>
            <p:ph type="body" idx="1"/>
          </p:nvPr>
        </p:nvSpPr>
        <p:spPr>
          <a:prstGeom prst="rect">
            <a:avLst/>
          </a:prstGeom>
        </p:spPr>
        <p:txBody>
          <a:bodyPr/>
          <a:lstStyle/>
          <a:p>
            <a:r>
              <a:t>Microservices are small-scale, stateless, services that have a single responsibility. They are combined to create applications.</a:t>
            </a:r>
          </a:p>
          <a:p>
            <a:r>
              <a:t>They are completely independent with their own database and UI management code.</a:t>
            </a:r>
          </a:p>
          <a:p>
            <a:r>
              <a:t>Software products that use microservices have a </a:t>
            </a:r>
            <a:r>
              <a:rPr i="1"/>
              <a:t>microservices architecture</a:t>
            </a:r>
            <a:r>
              <a:t>. </a:t>
            </a:r>
          </a:p>
          <a:p>
            <a:r>
              <a:t>If you need  to create cloud-based software products that are adaptable, scaleable and resilient then I recommend that design them around a microservices architecture.</a:t>
            </a:r>
          </a:p>
        </p:txBody>
      </p:sp>
      <p:sp>
        <p:nvSpPr>
          <p:cNvPr id="74" name="Microservices"/>
          <p:cNvSpPr txBox="1">
            <a:spLocks noGrp="1"/>
          </p:cNvSpPr>
          <p:nvPr>
            <p:ph type="title"/>
          </p:nvPr>
        </p:nvSpPr>
        <p:spPr>
          <a:prstGeom prst="rect">
            <a:avLst/>
          </a:prstGeom>
        </p:spPr>
        <p:txBody>
          <a:bodyPr/>
          <a:lstStyle/>
          <a:p>
            <a:r>
              <a:t>Microservices</a:t>
            </a:r>
          </a:p>
        </p:txBody>
      </p:sp>
      <p:sp>
        <p:nvSpPr>
          <p:cNvPr id="75"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Figure 6.13 HTTP request and response processing"/>
          <p:cNvSpPr txBox="1">
            <a:spLocks noGrp="1"/>
          </p:cNvSpPr>
          <p:nvPr>
            <p:ph type="title"/>
          </p:nvPr>
        </p:nvSpPr>
        <p:spPr>
          <a:prstGeom prst="rect">
            <a:avLst/>
          </a:prstGeom>
        </p:spPr>
        <p:txBody>
          <a:bodyPr/>
          <a:lstStyle/>
          <a:p>
            <a:r>
              <a:t>Figure 6.13 HTTP request and response processing</a:t>
            </a:r>
          </a:p>
        </p:txBody>
      </p:sp>
      <p:sp>
        <p:nvSpPr>
          <p:cNvPr id="21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40</a:t>
            </a:fld>
            <a:endParaRPr/>
          </a:p>
        </p:txBody>
      </p:sp>
      <p:pic>
        <p:nvPicPr>
          <p:cNvPr id="5" name="Picture 4">
            <a:extLst>
              <a:ext uri="{FF2B5EF4-FFF2-40B4-BE49-F238E27FC236}">
                <a16:creationId xmlns:a16="http://schemas.microsoft.com/office/drawing/2014/main" id="{A16A3F56-C3D5-5F41-B308-05ED49179B9B}"/>
              </a:ext>
            </a:extLst>
          </p:cNvPr>
          <p:cNvPicPr>
            <a:picLocks noChangeAspect="1"/>
          </p:cNvPicPr>
          <p:nvPr/>
        </p:nvPicPr>
        <p:blipFill rotWithShape="1">
          <a:blip r:embed="rId2">
            <a:extLst>
              <a:ext uri="{28A0092B-C50C-407E-A947-70E740481C1C}">
                <a14:useLocalDpi xmlns:a14="http://schemas.microsoft.com/office/drawing/2010/main" val="0"/>
              </a:ext>
            </a:extLst>
          </a:blip>
          <a:srcRect l="10821" t="10587" r="10391" b="57563"/>
          <a:stretch/>
        </p:blipFill>
        <p:spPr>
          <a:xfrm>
            <a:off x="673464" y="1648917"/>
            <a:ext cx="11657872" cy="6730772"/>
          </a:xfrm>
          <a:prstGeom prst="rect">
            <a:avLst/>
          </a:prstGeom>
        </p:spPr>
      </p:pic>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Figure 6.14 HTTP request and response message organization"/>
          <p:cNvSpPr txBox="1">
            <a:spLocks noGrp="1"/>
          </p:cNvSpPr>
          <p:nvPr>
            <p:ph type="title"/>
          </p:nvPr>
        </p:nvSpPr>
        <p:spPr>
          <a:prstGeom prst="rect">
            <a:avLst/>
          </a:prstGeom>
        </p:spPr>
        <p:txBody>
          <a:bodyPr/>
          <a:lstStyle/>
          <a:p>
            <a:r>
              <a:t>Figure 6.14 HTTP request and response message organization</a:t>
            </a:r>
          </a:p>
        </p:txBody>
      </p:sp>
      <p:sp>
        <p:nvSpPr>
          <p:cNvPr id="22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41</a:t>
            </a:fld>
            <a:endParaRPr/>
          </a:p>
        </p:txBody>
      </p:sp>
      <p:pic>
        <p:nvPicPr>
          <p:cNvPr id="5" name="Picture 4">
            <a:extLst>
              <a:ext uri="{FF2B5EF4-FFF2-40B4-BE49-F238E27FC236}">
                <a16:creationId xmlns:a16="http://schemas.microsoft.com/office/drawing/2014/main" id="{773F04BC-18FA-5142-ABA8-A73407488510}"/>
              </a:ext>
            </a:extLst>
          </p:cNvPr>
          <p:cNvPicPr>
            <a:picLocks noChangeAspect="1"/>
          </p:cNvPicPr>
          <p:nvPr/>
        </p:nvPicPr>
        <p:blipFill rotWithShape="1">
          <a:blip r:embed="rId2">
            <a:extLst>
              <a:ext uri="{28A0092B-C50C-407E-A947-70E740481C1C}">
                <a14:useLocalDpi xmlns:a14="http://schemas.microsoft.com/office/drawing/2010/main" val="0"/>
              </a:ext>
            </a:extLst>
          </a:blip>
          <a:srcRect t="9754" b="72344"/>
          <a:stretch/>
        </p:blipFill>
        <p:spPr>
          <a:xfrm>
            <a:off x="-171275" y="1683896"/>
            <a:ext cx="13347350" cy="3412759"/>
          </a:xfrm>
          <a:prstGeom prst="rect">
            <a:avLst/>
          </a:prstGeom>
        </p:spPr>
      </p:pic>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JSON…"/>
          <p:cNvSpPr txBox="1">
            <a:spLocks noGrp="1"/>
          </p:cNvSpPr>
          <p:nvPr>
            <p:ph type="body" idx="1"/>
          </p:nvPr>
        </p:nvSpPr>
        <p:spPr>
          <a:prstGeom prst="rect">
            <a:avLst/>
          </a:prstGeom>
        </p:spPr>
        <p:txBody>
          <a:bodyPr/>
          <a:lstStyle/>
          <a:p>
            <a:pPr>
              <a:defRPr b="1" i="1"/>
            </a:pPr>
            <a:r>
              <a:t>JSON</a:t>
            </a:r>
          </a:p>
          <a:p>
            <a:r>
              <a:t>{</a:t>
            </a:r>
            <a:br/>
            <a:r>
              <a:t>id: “A90N17061714391”,</a:t>
            </a:r>
            <a:br/>
            <a:r>
              <a:t>“date”: “20170617”,</a:t>
            </a:r>
            <a:br/>
            <a:r>
              <a:t>“time”: “1437”,</a:t>
            </a:r>
            <a:br/>
            <a:r>
              <a:t>“road_id”: “A90”,</a:t>
            </a:r>
            <a:br/>
            <a:r>
              <a:t>“place”: “Stonehaven”,</a:t>
            </a:r>
            <a:br/>
            <a:r>
              <a:t>“direction”: “north”,</a:t>
            </a:r>
            <a:br/>
            <a:r>
              <a:t>“severity”: “significant”,</a:t>
            </a:r>
            <a:br/>
            <a:r>
              <a:t>“description”: “Broken-down bus on north carriageway. One lane closed. Expect delays of up to 30 minutes.”</a:t>
            </a:r>
            <a:br/>
            <a:r>
              <a:t>}</a:t>
            </a:r>
          </a:p>
        </p:txBody>
      </p:sp>
      <p:sp>
        <p:nvSpPr>
          <p:cNvPr id="226" name="Table 6.7 XML and JSON descriptions"/>
          <p:cNvSpPr txBox="1">
            <a:spLocks noGrp="1"/>
          </p:cNvSpPr>
          <p:nvPr>
            <p:ph type="title"/>
          </p:nvPr>
        </p:nvSpPr>
        <p:spPr>
          <a:prstGeom prst="rect">
            <a:avLst/>
          </a:prstGeom>
        </p:spPr>
        <p:txBody>
          <a:bodyPr/>
          <a:lstStyle/>
          <a:p>
            <a:r>
              <a:t>Table 6.7 XML and JSON descriptions</a:t>
            </a:r>
          </a:p>
        </p:txBody>
      </p:sp>
      <p:sp>
        <p:nvSpPr>
          <p:cNvPr id="22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42</a:t>
            </a:fld>
            <a:endParaRP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XML…"/>
          <p:cNvSpPr txBox="1">
            <a:spLocks noGrp="1"/>
          </p:cNvSpPr>
          <p:nvPr>
            <p:ph type="body" idx="1"/>
          </p:nvPr>
        </p:nvSpPr>
        <p:spPr>
          <a:prstGeom prst="rect">
            <a:avLst/>
          </a:prstGeom>
        </p:spPr>
        <p:txBody>
          <a:bodyPr/>
          <a:lstStyle/>
          <a:p>
            <a:pPr>
              <a:defRPr b="1" i="1"/>
            </a:pPr>
            <a:r>
              <a:t>XML</a:t>
            </a:r>
          </a:p>
          <a:p>
            <a:r>
              <a:t>&lt;id&gt;</a:t>
            </a:r>
            <a:br/>
            <a:r>
              <a:t>A90N17061714391</a:t>
            </a:r>
            <a:br/>
            <a:r>
              <a:t>&lt;/id&gt;</a:t>
            </a:r>
            <a:br/>
            <a:r>
              <a:t>&lt;date&gt;</a:t>
            </a:r>
            <a:br/>
            <a:r>
              <a:t>20170617</a:t>
            </a:r>
            <a:br/>
            <a:r>
              <a:t>&lt;/date&gt;</a:t>
            </a:r>
            <a:br/>
            <a:r>
              <a:t>&lt;time&gt;</a:t>
            </a:r>
            <a:br/>
            <a:r>
              <a:t>1437</a:t>
            </a:r>
            <a:br/>
            <a:r>
              <a:t>&lt;/time&gt;</a:t>
            </a:r>
            <a:br/>
            <a:r>
              <a:t>…</a:t>
            </a:r>
            <a:br/>
            <a:r>
              <a:t>&lt;description&gt;Broken-down bus on north carriageway. One lane closed. Expect delays of up to 30 minutes.</a:t>
            </a:r>
            <a:br/>
            <a:r>
              <a:t>&lt;/description&gt;</a:t>
            </a:r>
          </a:p>
        </p:txBody>
      </p:sp>
      <p:sp>
        <p:nvSpPr>
          <p:cNvPr id="230" name="Table 6.7 XML and JSON descriptions"/>
          <p:cNvSpPr txBox="1">
            <a:spLocks noGrp="1"/>
          </p:cNvSpPr>
          <p:nvPr>
            <p:ph type="title"/>
          </p:nvPr>
        </p:nvSpPr>
        <p:spPr>
          <a:prstGeom prst="rect">
            <a:avLst/>
          </a:prstGeom>
        </p:spPr>
        <p:txBody>
          <a:bodyPr/>
          <a:lstStyle/>
          <a:p>
            <a:r>
              <a:t>Table 6.7 XML and JSON descriptions</a:t>
            </a:r>
          </a:p>
        </p:txBody>
      </p:sp>
      <p:sp>
        <p:nvSpPr>
          <p:cNvPr id="23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43</a:t>
            </a:fld>
            <a:endParaRP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Figure 6.15 A GET request and the associated response"/>
          <p:cNvSpPr txBox="1">
            <a:spLocks noGrp="1"/>
          </p:cNvSpPr>
          <p:nvPr>
            <p:ph type="title"/>
          </p:nvPr>
        </p:nvSpPr>
        <p:spPr>
          <a:prstGeom prst="rect">
            <a:avLst/>
          </a:prstGeom>
        </p:spPr>
        <p:txBody>
          <a:bodyPr/>
          <a:lstStyle/>
          <a:p>
            <a:r>
              <a:t>Figure 6.15 A GET request and the associated response</a:t>
            </a:r>
          </a:p>
        </p:txBody>
      </p:sp>
      <p:sp>
        <p:nvSpPr>
          <p:cNvPr id="23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44</a:t>
            </a:fld>
            <a:endParaRPr/>
          </a:p>
        </p:txBody>
      </p:sp>
      <p:pic>
        <p:nvPicPr>
          <p:cNvPr id="5" name="Picture 4">
            <a:extLst>
              <a:ext uri="{FF2B5EF4-FFF2-40B4-BE49-F238E27FC236}">
                <a16:creationId xmlns:a16="http://schemas.microsoft.com/office/drawing/2014/main" id="{000488E7-C343-0643-9FF1-C96855F4D7C1}"/>
              </a:ext>
            </a:extLst>
          </p:cNvPr>
          <p:cNvPicPr>
            <a:picLocks noChangeAspect="1"/>
          </p:cNvPicPr>
          <p:nvPr/>
        </p:nvPicPr>
        <p:blipFill rotWithShape="1">
          <a:blip r:embed="rId2">
            <a:extLst>
              <a:ext uri="{28A0092B-C50C-407E-A947-70E740481C1C}">
                <a14:useLocalDpi xmlns:a14="http://schemas.microsoft.com/office/drawing/2010/main" val="0"/>
              </a:ext>
            </a:extLst>
          </a:blip>
          <a:srcRect t="10728" b="26204"/>
          <a:stretch/>
        </p:blipFill>
        <p:spPr>
          <a:xfrm>
            <a:off x="1072363" y="892061"/>
            <a:ext cx="10095310" cy="8644189"/>
          </a:xfrm>
          <a:prstGeom prst="rect">
            <a:avLst/>
          </a:prstGeom>
        </p:spPr>
      </p:pic>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After a system has been developed and delivered, it has to be deployed on servers, monitored for problems and updated as new versions become available.…"/>
          <p:cNvSpPr txBox="1">
            <a:spLocks noGrp="1"/>
          </p:cNvSpPr>
          <p:nvPr>
            <p:ph type="body" idx="1"/>
          </p:nvPr>
        </p:nvSpPr>
        <p:spPr>
          <a:prstGeom prst="rect">
            <a:avLst/>
          </a:prstGeom>
        </p:spPr>
        <p:txBody>
          <a:bodyPr>
            <a:normAutofit lnSpcReduction="10000"/>
          </a:bodyPr>
          <a:lstStyle/>
          <a:p>
            <a:pPr marL="233362" indent="-233362" defTabSz="554990">
              <a:spcBef>
                <a:spcPts val="2800"/>
              </a:spcBef>
              <a:defRPr sz="2660"/>
            </a:pPr>
            <a:r>
              <a:t>After a system has been developed and delivered, it has to be deployed on servers, monitored for problems and updated as new versions become available. </a:t>
            </a:r>
          </a:p>
          <a:p>
            <a:pPr marL="233362" indent="-233362" defTabSz="554990">
              <a:spcBef>
                <a:spcPts val="2800"/>
              </a:spcBef>
              <a:defRPr sz="2660"/>
            </a:pPr>
            <a:r>
              <a:t>When a system is composed of tens or even hundreds of microservices, deployment of the system is more complex than for monolithic systems.</a:t>
            </a:r>
          </a:p>
          <a:p>
            <a:pPr marL="233362" indent="-233362" defTabSz="554990">
              <a:spcBef>
                <a:spcPts val="2800"/>
              </a:spcBef>
              <a:defRPr sz="2660"/>
            </a:pPr>
            <a:r>
              <a:t> The service development teams decide which programming language, database, libraries and other support software should be used to implement their service. Consequently, there is no ‘standard’ deployment configuration for all services. </a:t>
            </a:r>
          </a:p>
          <a:p>
            <a:pPr marL="233362" indent="-233362" defTabSz="554990">
              <a:spcBef>
                <a:spcPts val="2800"/>
              </a:spcBef>
              <a:defRPr sz="2660"/>
            </a:pPr>
            <a:r>
              <a:t>It is now normal practice for microservice development teams to be responsible for deployment and service management as well as software development and to use continuous deployment.</a:t>
            </a:r>
          </a:p>
          <a:p>
            <a:pPr marL="233362" indent="-233362" defTabSz="554990">
              <a:spcBef>
                <a:spcPts val="2800"/>
              </a:spcBef>
              <a:defRPr sz="2660"/>
            </a:pPr>
            <a:r>
              <a:t>Continuous deployment means that as soon as a change to a service has been made and validated, the modified service is redeployed. </a:t>
            </a:r>
          </a:p>
        </p:txBody>
      </p:sp>
      <p:sp>
        <p:nvSpPr>
          <p:cNvPr id="238" name="Service deployment"/>
          <p:cNvSpPr txBox="1">
            <a:spLocks noGrp="1"/>
          </p:cNvSpPr>
          <p:nvPr>
            <p:ph type="title"/>
          </p:nvPr>
        </p:nvSpPr>
        <p:spPr>
          <a:prstGeom prst="rect">
            <a:avLst/>
          </a:prstGeom>
        </p:spPr>
        <p:txBody>
          <a:bodyPr/>
          <a:lstStyle/>
          <a:p>
            <a:r>
              <a:t>Service deployment</a:t>
            </a:r>
          </a:p>
        </p:txBody>
      </p:sp>
      <p:sp>
        <p:nvSpPr>
          <p:cNvPr id="23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45</a:t>
            </a:fld>
            <a:endParaRP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Continuous deployment depends on automation so that as soon as a change is committed, a series of automated activities is triggered to test the software.…"/>
          <p:cNvSpPr txBox="1">
            <a:spLocks noGrp="1"/>
          </p:cNvSpPr>
          <p:nvPr>
            <p:ph type="body" idx="1"/>
          </p:nvPr>
        </p:nvSpPr>
        <p:spPr>
          <a:prstGeom prst="rect">
            <a:avLst/>
          </a:prstGeom>
        </p:spPr>
        <p:txBody>
          <a:bodyPr/>
          <a:lstStyle/>
          <a:p>
            <a:pPr marL="243188" indent="-243188" defTabSz="578358">
              <a:spcBef>
                <a:spcPts val="2900"/>
              </a:spcBef>
              <a:defRPr sz="2772"/>
            </a:pPr>
            <a:r>
              <a:t>Continuous deployment depends on automation so that as soon as a change is committed, a series of automated activities is triggered to test the software. </a:t>
            </a:r>
          </a:p>
          <a:p>
            <a:pPr marL="243188" indent="-243188" defTabSz="578358">
              <a:spcBef>
                <a:spcPts val="2900"/>
              </a:spcBef>
              <a:defRPr sz="2772"/>
            </a:pPr>
            <a:r>
              <a:t>If the software ‘passes’ these tests, it then enters another automation pipeline that packages and deploys the software.</a:t>
            </a:r>
          </a:p>
          <a:p>
            <a:pPr marL="243188" indent="-243188" defTabSz="578358">
              <a:spcBef>
                <a:spcPts val="2900"/>
              </a:spcBef>
              <a:defRPr sz="2772"/>
            </a:pPr>
            <a:r>
              <a:t>The deployment of a new service version starts with the programmer committing the code changes to a code management system such as Git. </a:t>
            </a:r>
          </a:p>
          <a:p>
            <a:pPr marL="243188" indent="-243188" defTabSz="578358">
              <a:spcBef>
                <a:spcPts val="2900"/>
              </a:spcBef>
              <a:defRPr sz="2772"/>
            </a:pPr>
            <a:r>
              <a:t>This triggers a set of automated tests that run using the modified service. If all service tests run successfully, a new version of the system that incorporates the changed service is created. </a:t>
            </a:r>
          </a:p>
          <a:p>
            <a:pPr marL="243188" indent="-243188" defTabSz="578358">
              <a:spcBef>
                <a:spcPts val="2900"/>
              </a:spcBef>
              <a:defRPr sz="2772"/>
            </a:pPr>
            <a:r>
              <a:t>Another set of automated system tests are then executed. If these run successfully, the service is ready for deployment.</a:t>
            </a:r>
          </a:p>
        </p:txBody>
      </p:sp>
      <p:sp>
        <p:nvSpPr>
          <p:cNvPr id="242" name="Deployment automation"/>
          <p:cNvSpPr txBox="1">
            <a:spLocks noGrp="1"/>
          </p:cNvSpPr>
          <p:nvPr>
            <p:ph type="title"/>
          </p:nvPr>
        </p:nvSpPr>
        <p:spPr>
          <a:prstGeom prst="rect">
            <a:avLst/>
          </a:prstGeom>
        </p:spPr>
        <p:txBody>
          <a:bodyPr/>
          <a:lstStyle/>
          <a:p>
            <a:r>
              <a:t>Deployment automation</a:t>
            </a:r>
          </a:p>
        </p:txBody>
      </p:sp>
      <p:sp>
        <p:nvSpPr>
          <p:cNvPr id="24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46</a:t>
            </a:fld>
            <a:endParaRP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Figure 6.16 A continuous deployment pipeline"/>
          <p:cNvSpPr txBox="1">
            <a:spLocks noGrp="1"/>
          </p:cNvSpPr>
          <p:nvPr>
            <p:ph type="title"/>
          </p:nvPr>
        </p:nvSpPr>
        <p:spPr>
          <a:prstGeom prst="rect">
            <a:avLst/>
          </a:prstGeom>
        </p:spPr>
        <p:txBody>
          <a:bodyPr/>
          <a:lstStyle/>
          <a:p>
            <a:r>
              <a:t>Figure 6.16 A continuous deployment pipeline</a:t>
            </a:r>
          </a:p>
        </p:txBody>
      </p:sp>
      <p:sp>
        <p:nvSpPr>
          <p:cNvPr id="24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47</a:t>
            </a:fld>
            <a:endParaRPr/>
          </a:p>
        </p:txBody>
      </p:sp>
      <p:pic>
        <p:nvPicPr>
          <p:cNvPr id="5" name="Picture 4">
            <a:extLst>
              <a:ext uri="{FF2B5EF4-FFF2-40B4-BE49-F238E27FC236}">
                <a16:creationId xmlns:a16="http://schemas.microsoft.com/office/drawing/2014/main" id="{BBF4973C-5CF5-054B-9A50-B6B52298A3BE}"/>
              </a:ext>
            </a:extLst>
          </p:cNvPr>
          <p:cNvPicPr>
            <a:picLocks noChangeAspect="1"/>
          </p:cNvPicPr>
          <p:nvPr/>
        </p:nvPicPr>
        <p:blipFill rotWithShape="1">
          <a:blip r:embed="rId2">
            <a:extLst>
              <a:ext uri="{28A0092B-C50C-407E-A947-70E740481C1C}">
                <a14:useLocalDpi xmlns:a14="http://schemas.microsoft.com/office/drawing/2010/main" val="0"/>
              </a:ext>
            </a:extLst>
          </a:blip>
          <a:srcRect t="10072" b="46788"/>
          <a:stretch/>
        </p:blipFill>
        <p:spPr>
          <a:xfrm>
            <a:off x="304800" y="1450045"/>
            <a:ext cx="12700000" cy="7438448"/>
          </a:xfrm>
          <a:prstGeom prst="rect">
            <a:avLst/>
          </a:prstGeom>
        </p:spPr>
      </p:pic>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Figure 6.17 Versioned services"/>
          <p:cNvSpPr txBox="1">
            <a:spLocks noGrp="1"/>
          </p:cNvSpPr>
          <p:nvPr>
            <p:ph type="title"/>
          </p:nvPr>
        </p:nvSpPr>
        <p:spPr>
          <a:prstGeom prst="rect">
            <a:avLst/>
          </a:prstGeom>
        </p:spPr>
        <p:txBody>
          <a:bodyPr/>
          <a:lstStyle/>
          <a:p>
            <a:r>
              <a:t>Figure 6.17 Versioned services</a:t>
            </a:r>
          </a:p>
        </p:txBody>
      </p:sp>
      <p:sp>
        <p:nvSpPr>
          <p:cNvPr id="25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48</a:t>
            </a:fld>
            <a:endParaRPr/>
          </a:p>
        </p:txBody>
      </p:sp>
      <p:pic>
        <p:nvPicPr>
          <p:cNvPr id="5" name="Picture 4">
            <a:extLst>
              <a:ext uri="{FF2B5EF4-FFF2-40B4-BE49-F238E27FC236}">
                <a16:creationId xmlns:a16="http://schemas.microsoft.com/office/drawing/2014/main" id="{803AC5E1-54F1-9846-BAFE-E102E524E0F9}"/>
              </a:ext>
            </a:extLst>
          </p:cNvPr>
          <p:cNvPicPr>
            <a:picLocks noChangeAspect="1"/>
          </p:cNvPicPr>
          <p:nvPr/>
        </p:nvPicPr>
        <p:blipFill rotWithShape="1">
          <a:blip r:embed="rId2">
            <a:extLst>
              <a:ext uri="{28A0092B-C50C-407E-A947-70E740481C1C}">
                <a14:useLocalDpi xmlns:a14="http://schemas.microsoft.com/office/drawing/2010/main" val="0"/>
              </a:ext>
            </a:extLst>
          </a:blip>
          <a:srcRect l="5281" t="9961" r="1471" b="64434"/>
          <a:stretch/>
        </p:blipFill>
        <p:spPr>
          <a:xfrm>
            <a:off x="0" y="1765345"/>
            <a:ext cx="13004800" cy="5100150"/>
          </a:xfrm>
          <a:prstGeom prst="rect">
            <a:avLst/>
          </a:prstGeom>
        </p:spPr>
      </p:pic>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A microservice is an independent and self-contained software component that runs in its own process and communicates with other microservices using lightweight protocols.…"/>
          <p:cNvSpPr txBox="1">
            <a:spLocks noGrp="1"/>
          </p:cNvSpPr>
          <p:nvPr>
            <p:ph type="body" idx="1"/>
          </p:nvPr>
        </p:nvSpPr>
        <p:spPr>
          <a:prstGeom prst="rect">
            <a:avLst/>
          </a:prstGeom>
        </p:spPr>
        <p:txBody>
          <a:bodyPr>
            <a:normAutofit lnSpcReduction="10000"/>
          </a:bodyPr>
          <a:lstStyle/>
          <a:p>
            <a:pPr marL="233362" indent="-233362" defTabSz="554990">
              <a:spcBef>
                <a:spcPts val="2800"/>
              </a:spcBef>
              <a:defRPr sz="2660"/>
            </a:pPr>
            <a:r>
              <a:t>A microservice is an independent and self-contained software component that runs in its own process and communicates with other microservices using lightweight protocols.</a:t>
            </a:r>
          </a:p>
          <a:p>
            <a:pPr marL="233362" indent="-233362" defTabSz="554990">
              <a:spcBef>
                <a:spcPts val="2800"/>
              </a:spcBef>
              <a:defRPr sz="2660"/>
            </a:pPr>
            <a:r>
              <a:t>Microservices in a system can be implemented using different programming languages and database technologies.</a:t>
            </a:r>
          </a:p>
          <a:p>
            <a:pPr marL="233362" indent="-233362" defTabSz="554990">
              <a:spcBef>
                <a:spcPts val="2800"/>
              </a:spcBef>
              <a:defRPr sz="2660"/>
            </a:pPr>
            <a:r>
              <a:t>Microservices have a single responsibility and should be designed so that they can be easily changed without having to change other microservices in the system.</a:t>
            </a:r>
          </a:p>
          <a:p>
            <a:pPr marL="233362" indent="-233362" defTabSz="554990">
              <a:spcBef>
                <a:spcPts val="2800"/>
              </a:spcBef>
              <a:defRPr sz="2660"/>
            </a:pPr>
            <a:r>
              <a:t>Microservices architecture is an architectural style in which the system is constructed from communicating microservices. It is well-suited to cloud based systems where each microservice can run in its own container.</a:t>
            </a:r>
          </a:p>
          <a:p>
            <a:pPr marL="233362" indent="-233362" defTabSz="554990">
              <a:spcBef>
                <a:spcPts val="2800"/>
              </a:spcBef>
              <a:defRPr sz="2660"/>
            </a:pPr>
            <a:r>
              <a:t>The two most important responsibilities of architects of a microservices system are to decide how to structure the system into microservices and to decide how microservices should communicate and be coordinated.</a:t>
            </a:r>
          </a:p>
        </p:txBody>
      </p:sp>
      <p:sp>
        <p:nvSpPr>
          <p:cNvPr id="254" name="Key points 1"/>
          <p:cNvSpPr txBox="1">
            <a:spLocks noGrp="1"/>
          </p:cNvSpPr>
          <p:nvPr>
            <p:ph type="title"/>
          </p:nvPr>
        </p:nvSpPr>
        <p:spPr>
          <a:xfrm>
            <a:off x="651619" y="406400"/>
            <a:ext cx="11701562" cy="1263452"/>
          </a:xfrm>
          <a:prstGeom prst="rect">
            <a:avLst/>
          </a:prstGeom>
        </p:spPr>
        <p:txBody>
          <a:bodyPr/>
          <a:lstStyle/>
          <a:p>
            <a:r>
              <a:t>Key points 1</a:t>
            </a:r>
          </a:p>
        </p:txBody>
      </p:sp>
      <p:sp>
        <p:nvSpPr>
          <p:cNvPr id="25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49</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System authentication…"/>
          <p:cNvSpPr txBox="1">
            <a:spLocks noGrp="1"/>
          </p:cNvSpPr>
          <p:nvPr>
            <p:ph type="body" idx="1"/>
          </p:nvPr>
        </p:nvSpPr>
        <p:spPr>
          <a:prstGeom prst="rect">
            <a:avLst/>
          </a:prstGeom>
        </p:spPr>
        <p:txBody>
          <a:bodyPr/>
          <a:lstStyle/>
          <a:p>
            <a:pPr marL="233362" indent="-233362" defTabSz="554990">
              <a:spcBef>
                <a:spcPts val="2800"/>
              </a:spcBef>
              <a:defRPr sz="2660"/>
            </a:pPr>
            <a:r>
              <a:t>System authentication</a:t>
            </a:r>
          </a:p>
          <a:p>
            <a:pPr marL="868680" lvl="1" indent="-434340" defTabSz="554990">
              <a:spcBef>
                <a:spcPts val="2800"/>
              </a:spcBef>
              <a:defRPr sz="2280"/>
            </a:pPr>
            <a:r>
              <a:t>User registration, where users provide information about their identity, security information, mobile (cell) phone number and email address.</a:t>
            </a:r>
          </a:p>
          <a:p>
            <a:pPr marL="868680" lvl="1" indent="-434340" defTabSz="554990">
              <a:spcBef>
                <a:spcPts val="2800"/>
              </a:spcBef>
              <a:defRPr sz="2280"/>
            </a:pPr>
            <a:r>
              <a:t>Authentication using UID/password.</a:t>
            </a:r>
          </a:p>
          <a:p>
            <a:pPr marL="868680" lvl="1" indent="-434340" defTabSz="554990">
              <a:spcBef>
                <a:spcPts val="2800"/>
              </a:spcBef>
              <a:defRPr sz="2280"/>
            </a:pPr>
            <a:r>
              <a:t>Two-factor authentication using code sent to mobile phone.</a:t>
            </a:r>
          </a:p>
          <a:p>
            <a:pPr marL="868680" lvl="1" indent="-434340" defTabSz="554990">
              <a:spcBef>
                <a:spcPts val="2800"/>
              </a:spcBef>
              <a:defRPr sz="2280"/>
            </a:pPr>
            <a:r>
              <a:t>User information management e.g. change password or mobile phone number.</a:t>
            </a:r>
          </a:p>
          <a:p>
            <a:pPr marL="868680" lvl="1" indent="-434340" defTabSz="554990">
              <a:spcBef>
                <a:spcPts val="2800"/>
              </a:spcBef>
              <a:defRPr sz="2280"/>
            </a:pPr>
            <a:r>
              <a:t>Reset forgotten password.</a:t>
            </a:r>
          </a:p>
          <a:p>
            <a:pPr marL="233362" indent="-233362" defTabSz="554990">
              <a:spcBef>
                <a:spcPts val="2800"/>
              </a:spcBef>
              <a:defRPr sz="2660"/>
            </a:pPr>
            <a:r>
              <a:t>Each of these features could be implemented as a separate service that uses a central shared database to hold authentication information.</a:t>
            </a:r>
          </a:p>
          <a:p>
            <a:pPr marL="233362" indent="-233362" defTabSz="554990">
              <a:spcBef>
                <a:spcPts val="2800"/>
              </a:spcBef>
              <a:defRPr sz="2660"/>
            </a:pPr>
            <a:r>
              <a:t>However, these features are too large to be microservices. To identify the microservices that might be used in the authentication system, you need to break down the coarse-grain features into more detailed functions. </a:t>
            </a:r>
          </a:p>
        </p:txBody>
      </p:sp>
      <p:sp>
        <p:nvSpPr>
          <p:cNvPr id="78" name="A microservice example"/>
          <p:cNvSpPr txBox="1">
            <a:spLocks noGrp="1"/>
          </p:cNvSpPr>
          <p:nvPr>
            <p:ph type="title"/>
          </p:nvPr>
        </p:nvSpPr>
        <p:spPr>
          <a:prstGeom prst="rect">
            <a:avLst/>
          </a:prstGeom>
        </p:spPr>
        <p:txBody>
          <a:bodyPr/>
          <a:lstStyle/>
          <a:p>
            <a:r>
              <a:t>A microservice example</a:t>
            </a:r>
          </a:p>
        </p:txBody>
      </p:sp>
      <p:sp>
        <p:nvSpPr>
          <p:cNvPr id="79"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a:t>
            </a:fld>
            <a:endParaRPr/>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Communication and coordination decisions include deciding on microservice communication protocols, data sharing, whether services should be centrally coordinated, and failure management.…"/>
          <p:cNvSpPr txBox="1">
            <a:spLocks noGrp="1"/>
          </p:cNvSpPr>
          <p:nvPr>
            <p:ph type="body" idx="1"/>
          </p:nvPr>
        </p:nvSpPr>
        <p:spPr>
          <a:prstGeom prst="rect">
            <a:avLst/>
          </a:prstGeom>
        </p:spPr>
        <p:txBody>
          <a:bodyPr/>
          <a:lstStyle/>
          <a:p>
            <a:pPr marL="198972" indent="-198972" defTabSz="473201">
              <a:spcBef>
                <a:spcPts val="2400"/>
              </a:spcBef>
              <a:defRPr sz="2268"/>
            </a:pPr>
            <a:r>
              <a:t>Communication and coordination decisions include deciding on microservice communication protocols, data sharing, whether services should be centrally coordinated, and failure management. </a:t>
            </a:r>
          </a:p>
          <a:p>
            <a:pPr marL="198972" indent="-198972" defTabSz="473201">
              <a:spcBef>
                <a:spcPts val="2400"/>
              </a:spcBef>
              <a:defRPr sz="2268"/>
            </a:pPr>
            <a:r>
              <a:t>The RESTful architectural style is widely used in microservice-based systems. Services are designed so that the HTTP verbs, GET, POST, PUT and DELETE, map onto the service operations.</a:t>
            </a:r>
          </a:p>
          <a:p>
            <a:pPr marL="198972" indent="-198972" defTabSz="473201">
              <a:spcBef>
                <a:spcPts val="2400"/>
              </a:spcBef>
              <a:defRPr sz="2268"/>
            </a:pPr>
            <a:r>
              <a:t>The RESTful style is based on digital resources that, in a microservices architecture, may be represented using XML or, more commonly, JSON.</a:t>
            </a:r>
          </a:p>
          <a:p>
            <a:pPr marL="198972" indent="-198972" defTabSz="473201">
              <a:spcBef>
                <a:spcPts val="2400"/>
              </a:spcBef>
              <a:defRPr sz="2268"/>
            </a:pPr>
            <a:r>
              <a:t>Continuous deployment is a process where new versions of a service are put into production as soon as a service change has been made. It is a completely automated process that relies on automated testing to check that the new version is of ‘production quality’.</a:t>
            </a:r>
          </a:p>
          <a:p>
            <a:pPr marL="198972" indent="-198972" defTabSz="473201">
              <a:spcBef>
                <a:spcPts val="2400"/>
              </a:spcBef>
              <a:defRPr sz="2268"/>
            </a:pPr>
            <a:r>
              <a:t>If continuous deployment is used, you may need to maintain multiple versions of deployed services so that you can switch to an older version if problems are discovered in a newly-deployed service.</a:t>
            </a:r>
          </a:p>
        </p:txBody>
      </p:sp>
      <p:sp>
        <p:nvSpPr>
          <p:cNvPr id="258" name="Key points 2"/>
          <p:cNvSpPr txBox="1">
            <a:spLocks noGrp="1"/>
          </p:cNvSpPr>
          <p:nvPr>
            <p:ph type="title"/>
          </p:nvPr>
        </p:nvSpPr>
        <p:spPr>
          <a:prstGeom prst="rect">
            <a:avLst/>
          </a:prstGeom>
        </p:spPr>
        <p:txBody>
          <a:bodyPr/>
          <a:lstStyle/>
          <a:p>
            <a:r>
              <a:t>Key points 2</a:t>
            </a:r>
          </a:p>
        </p:txBody>
      </p:sp>
      <p:sp>
        <p:nvSpPr>
          <p:cNvPr id="25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50</a:t>
            </a:fld>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Figure 6.1 Functional breakdown of authentication features"/>
          <p:cNvSpPr txBox="1">
            <a:spLocks noGrp="1"/>
          </p:cNvSpPr>
          <p:nvPr>
            <p:ph type="title"/>
          </p:nvPr>
        </p:nvSpPr>
        <p:spPr>
          <a:prstGeom prst="rect">
            <a:avLst/>
          </a:prstGeom>
        </p:spPr>
        <p:txBody>
          <a:bodyPr/>
          <a:lstStyle/>
          <a:p>
            <a:r>
              <a:t>Figure 6.1 Functional breakdown of authentication features</a:t>
            </a:r>
          </a:p>
        </p:txBody>
      </p:sp>
      <p:sp>
        <p:nvSpPr>
          <p:cNvPr id="82"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6</a:t>
            </a:fld>
            <a:endParaRPr/>
          </a:p>
        </p:txBody>
      </p:sp>
      <p:pic>
        <p:nvPicPr>
          <p:cNvPr id="5" name="Picture 4">
            <a:extLst>
              <a:ext uri="{FF2B5EF4-FFF2-40B4-BE49-F238E27FC236}">
                <a16:creationId xmlns:a16="http://schemas.microsoft.com/office/drawing/2014/main" id="{903323E8-9F19-5341-AD0C-73AEF93C3C53}"/>
              </a:ext>
            </a:extLst>
          </p:cNvPr>
          <p:cNvPicPr>
            <a:picLocks noChangeAspect="1"/>
          </p:cNvPicPr>
          <p:nvPr/>
        </p:nvPicPr>
        <p:blipFill rotWithShape="1">
          <a:blip r:embed="rId2">
            <a:extLst>
              <a:ext uri="{28A0092B-C50C-407E-A947-70E740481C1C}">
                <a14:useLocalDpi xmlns:a14="http://schemas.microsoft.com/office/drawing/2010/main" val="0"/>
              </a:ext>
            </a:extLst>
          </a:blip>
          <a:srcRect l="13497" t="11002" r="25555" b="44241"/>
          <a:stretch/>
        </p:blipFill>
        <p:spPr>
          <a:xfrm>
            <a:off x="1663907" y="705300"/>
            <a:ext cx="8409483" cy="8819700"/>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Figure 6.2 Authentication microservices"/>
          <p:cNvSpPr txBox="1">
            <a:spLocks noGrp="1"/>
          </p:cNvSpPr>
          <p:nvPr>
            <p:ph type="title"/>
          </p:nvPr>
        </p:nvSpPr>
        <p:spPr>
          <a:prstGeom prst="rect">
            <a:avLst/>
          </a:prstGeom>
        </p:spPr>
        <p:txBody>
          <a:bodyPr/>
          <a:lstStyle/>
          <a:p>
            <a:r>
              <a:t>Figure 6.2 Authentication microservices</a:t>
            </a:r>
          </a:p>
        </p:txBody>
      </p:sp>
      <p:sp>
        <p:nvSpPr>
          <p:cNvPr id="86"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7</a:t>
            </a:fld>
            <a:endParaRPr/>
          </a:p>
        </p:txBody>
      </p:sp>
      <p:pic>
        <p:nvPicPr>
          <p:cNvPr id="5" name="Picture 4">
            <a:extLst>
              <a:ext uri="{FF2B5EF4-FFF2-40B4-BE49-F238E27FC236}">
                <a16:creationId xmlns:a16="http://schemas.microsoft.com/office/drawing/2014/main" id="{C71A55FB-96CE-CE47-95D7-A84FB58A5EED}"/>
              </a:ext>
            </a:extLst>
          </p:cNvPr>
          <p:cNvPicPr>
            <a:picLocks noChangeAspect="1"/>
          </p:cNvPicPr>
          <p:nvPr/>
        </p:nvPicPr>
        <p:blipFill rotWithShape="1">
          <a:blip r:embed="rId2">
            <a:extLst>
              <a:ext uri="{28A0092B-C50C-407E-A947-70E740481C1C}">
                <a14:useLocalDpi xmlns:a14="http://schemas.microsoft.com/office/drawing/2010/main" val="0"/>
              </a:ext>
            </a:extLst>
          </a:blip>
          <a:srcRect l="7847" t="13709" r="16932" b="55898"/>
          <a:stretch/>
        </p:blipFill>
        <p:spPr>
          <a:xfrm>
            <a:off x="494676" y="1349115"/>
            <a:ext cx="12097374" cy="6981094"/>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Self-contained Microservices do not have external dependencies. They manage their own data and implement their own user interface.…"/>
          <p:cNvSpPr txBox="1">
            <a:spLocks noGrp="1"/>
          </p:cNvSpPr>
          <p:nvPr>
            <p:ph type="body" idx="1"/>
          </p:nvPr>
        </p:nvSpPr>
        <p:spPr>
          <a:prstGeom prst="rect">
            <a:avLst/>
          </a:prstGeom>
        </p:spPr>
        <p:txBody>
          <a:bodyPr/>
          <a:lstStyle/>
          <a:p>
            <a:pPr defTabSz="560831">
              <a:spcBef>
                <a:spcPts val="2800"/>
              </a:spcBef>
              <a:defRPr sz="2304"/>
            </a:pPr>
            <a:r>
              <a:rPr b="1" i="1"/>
              <a:t>Self-contained</a:t>
            </a:r>
            <a:br>
              <a:rPr i="1"/>
            </a:br>
            <a:r>
              <a:t>Microservices do not have external dependencies. They manage their own data and implement their own user interface.</a:t>
            </a:r>
          </a:p>
          <a:p>
            <a:pPr defTabSz="560831">
              <a:spcBef>
                <a:spcPts val="2800"/>
              </a:spcBef>
              <a:defRPr sz="2304"/>
            </a:pPr>
            <a:r>
              <a:rPr b="1" i="1"/>
              <a:t>Lightweight</a:t>
            </a:r>
            <a:br/>
            <a:r>
              <a:t>Microservices communicate using lightweight protocols, so that service communication overheads are low.</a:t>
            </a:r>
          </a:p>
          <a:p>
            <a:pPr defTabSz="560831">
              <a:spcBef>
                <a:spcPts val="2800"/>
              </a:spcBef>
              <a:defRPr sz="2304"/>
            </a:pPr>
            <a:r>
              <a:rPr b="1" i="1"/>
              <a:t>Implementation-independent</a:t>
            </a:r>
            <a:br/>
            <a:r>
              <a:t>Microservices may be implemented using different programming languages and may use different technologies (e.g. different types of database) in their implementation.</a:t>
            </a:r>
          </a:p>
          <a:p>
            <a:pPr defTabSz="560831">
              <a:spcBef>
                <a:spcPts val="2800"/>
              </a:spcBef>
              <a:defRPr sz="2304"/>
            </a:pPr>
            <a:r>
              <a:rPr b="1" i="1"/>
              <a:t>Independently deployable</a:t>
            </a:r>
            <a:br/>
            <a:r>
              <a:t>Each microservice runs in its own process and is independently deployable, using automated systems.</a:t>
            </a:r>
          </a:p>
          <a:p>
            <a:pPr defTabSz="560831">
              <a:spcBef>
                <a:spcPts val="2800"/>
              </a:spcBef>
              <a:defRPr sz="2304" b="1" i="1"/>
            </a:pPr>
            <a:r>
              <a:t>Business-oriented</a:t>
            </a:r>
            <a:br/>
            <a:r>
              <a:rPr b="0" i="0"/>
              <a:t>Microservices should implement business capabilities and needs, rather than simply provide a technical service.</a:t>
            </a:r>
          </a:p>
        </p:txBody>
      </p:sp>
      <p:sp>
        <p:nvSpPr>
          <p:cNvPr id="90" name="Table 6.1 Characteristics of microservices"/>
          <p:cNvSpPr txBox="1">
            <a:spLocks noGrp="1"/>
          </p:cNvSpPr>
          <p:nvPr>
            <p:ph type="title"/>
          </p:nvPr>
        </p:nvSpPr>
        <p:spPr>
          <a:prstGeom prst="rect">
            <a:avLst/>
          </a:prstGeom>
        </p:spPr>
        <p:txBody>
          <a:bodyPr/>
          <a:lstStyle/>
          <a:p>
            <a:r>
              <a:t>Table 6.1 Characteristics of microservices</a:t>
            </a:r>
          </a:p>
        </p:txBody>
      </p:sp>
      <p:sp>
        <p:nvSpPr>
          <p:cNvPr id="91"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8</a:t>
            </a:fld>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Microservices communicate by exchanging messages.…"/>
          <p:cNvSpPr txBox="1">
            <a:spLocks noGrp="1"/>
          </p:cNvSpPr>
          <p:nvPr>
            <p:ph type="body" idx="1"/>
          </p:nvPr>
        </p:nvSpPr>
        <p:spPr>
          <a:prstGeom prst="rect">
            <a:avLst/>
          </a:prstGeom>
        </p:spPr>
        <p:txBody>
          <a:bodyPr/>
          <a:lstStyle/>
          <a:p>
            <a:r>
              <a:t>Microservices communicate by exchanging messages. </a:t>
            </a:r>
          </a:p>
          <a:p>
            <a:r>
              <a:t>A message that is sent between services includes some administrative information, a service request and the data required to deliver the requested service. </a:t>
            </a:r>
          </a:p>
          <a:p>
            <a:r>
              <a:t>Services return a response to service request messages.</a:t>
            </a:r>
          </a:p>
          <a:p>
            <a:pPr lvl="1"/>
            <a:r>
              <a:t>An authentication service may send a message to a login service that includes the name input by the user. </a:t>
            </a:r>
          </a:p>
          <a:p>
            <a:pPr lvl="1"/>
            <a:r>
              <a:t>The response may be a token associated with a valid user name or might be an error saying that there is no registered user.</a:t>
            </a:r>
          </a:p>
        </p:txBody>
      </p:sp>
      <p:sp>
        <p:nvSpPr>
          <p:cNvPr id="94" name="Microservice communication"/>
          <p:cNvSpPr txBox="1">
            <a:spLocks noGrp="1"/>
          </p:cNvSpPr>
          <p:nvPr>
            <p:ph type="title"/>
          </p:nvPr>
        </p:nvSpPr>
        <p:spPr>
          <a:prstGeom prst="rect">
            <a:avLst/>
          </a:prstGeom>
        </p:spPr>
        <p:txBody>
          <a:bodyPr/>
          <a:lstStyle/>
          <a:p>
            <a:r>
              <a:t>Microservice communication</a:t>
            </a:r>
          </a:p>
        </p:txBody>
      </p:sp>
      <p:sp>
        <p:nvSpPr>
          <p:cNvPr id="95"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Tree>
  </p:cSld>
  <p:clrMapOvr>
    <a:masterClrMapping/>
  </p:clrMapOvr>
  <p:transition spd="med"/>
</p:sld>
</file>

<file path=ppt/theme/theme1.xml><?xml version="1.0" encoding="utf-8"?>
<a:theme xmlns:a="http://schemas.openxmlformats.org/drawingml/2006/main" name="Gradient">
  <a:themeElements>
    <a:clrScheme name="Gradient">
      <a:dk1>
        <a:srgbClr val="939393"/>
      </a:dk1>
      <a:lt1>
        <a:srgbClr val="005493"/>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a:ea typeface="Helvetica"/>
        <a:cs typeface="Helvetica"/>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a:ea typeface="Helvetica"/>
        <a:cs typeface="Helvetica"/>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2948</Words>
  <Application>Microsoft Macintosh PowerPoint</Application>
  <PresentationFormat>Custom</PresentationFormat>
  <Paragraphs>247</Paragraphs>
  <Slides>50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50</vt:i4>
      </vt:variant>
    </vt:vector>
  </HeadingPairs>
  <TitlesOfParts>
    <vt:vector size="53" baseType="lpstr">
      <vt:lpstr>Helvetica</vt:lpstr>
      <vt:lpstr>Helvetica Neue</vt:lpstr>
      <vt:lpstr>Gradient</vt:lpstr>
      <vt:lpstr>Microservices architecture</vt:lpstr>
      <vt:lpstr>Software services</vt:lpstr>
      <vt:lpstr>Modern web services</vt:lpstr>
      <vt:lpstr>Microservices</vt:lpstr>
      <vt:lpstr>A microservice example</vt:lpstr>
      <vt:lpstr>Figure 6.1 Functional breakdown of authentication features</vt:lpstr>
      <vt:lpstr>Figure 6.2 Authentication microservices</vt:lpstr>
      <vt:lpstr>Table 6.1 Characteristics of microservices</vt:lpstr>
      <vt:lpstr>Microservice communication</vt:lpstr>
      <vt:lpstr>Microservice characteristics</vt:lpstr>
      <vt:lpstr>Figure 6.3 Password management functionality</vt:lpstr>
      <vt:lpstr>Figure 6.4 Microservice support code</vt:lpstr>
      <vt:lpstr>Microservices architecture</vt:lpstr>
      <vt:lpstr>Benefits of microservices architecture</vt:lpstr>
      <vt:lpstr>Table 6.2 A photo printing system for mobile devices</vt:lpstr>
      <vt:lpstr>Figure 6.5 A microservices architecture for a photo printing system</vt:lpstr>
      <vt:lpstr>Figure 6.6 Microservices architecture - key design questions</vt:lpstr>
      <vt:lpstr>Decomposition guidelines</vt:lpstr>
      <vt:lpstr>Service communications</vt:lpstr>
      <vt:lpstr>Figure 6.7 Synchronous and asynchronous microservice interaction</vt:lpstr>
      <vt:lpstr>Synchronous and asynchronous interaction</vt:lpstr>
      <vt:lpstr>Figure 6.8 Direct and indirect service communication</vt:lpstr>
      <vt:lpstr>Direct and indirect service communication</vt:lpstr>
      <vt:lpstr>Microservice data design</vt:lpstr>
      <vt:lpstr>Inconsistency management</vt:lpstr>
      <vt:lpstr>Eventual consistency</vt:lpstr>
      <vt:lpstr>Figure 6.9 Using a pending transaction log</vt:lpstr>
      <vt:lpstr>Service coordination</vt:lpstr>
      <vt:lpstr>Figure 6.10 Authentication workflow</vt:lpstr>
      <vt:lpstr>Figure 6.11 Orchestration and choreography</vt:lpstr>
      <vt:lpstr>Table 6.3 Failure types in a microservices system</vt:lpstr>
      <vt:lpstr>Timeouts and circuit breakers</vt:lpstr>
      <vt:lpstr>Figure 6.12 Using a circuit breaker to cope with service failure</vt:lpstr>
      <vt:lpstr>RESTful services</vt:lpstr>
      <vt:lpstr>Table 6.4 RESTful service principles</vt:lpstr>
      <vt:lpstr>Table 6.5 RESTful service operations</vt:lpstr>
      <vt:lpstr>Road information system</vt:lpstr>
      <vt:lpstr>Table 6.6 Incident description</vt:lpstr>
      <vt:lpstr>Service operations</vt:lpstr>
      <vt:lpstr>Figure 6.13 HTTP request and response processing</vt:lpstr>
      <vt:lpstr>Figure 6.14 HTTP request and response message organization</vt:lpstr>
      <vt:lpstr>Table 6.7 XML and JSON descriptions</vt:lpstr>
      <vt:lpstr>Table 6.7 XML and JSON descriptions</vt:lpstr>
      <vt:lpstr>Figure 6.15 A GET request and the associated response</vt:lpstr>
      <vt:lpstr>Service deployment</vt:lpstr>
      <vt:lpstr>Deployment automation</vt:lpstr>
      <vt:lpstr>Figure 6.16 A continuous deployment pipeline</vt:lpstr>
      <vt:lpstr>Figure 6.17 Versioned services</vt:lpstr>
      <vt:lpstr>Key points 1</vt:lpstr>
      <vt:lpstr>Key points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6 Microservices architecture</dc:title>
  <cp:lastModifiedBy>Ian Sommerville</cp:lastModifiedBy>
  <cp:revision>2</cp:revision>
  <dcterms:modified xsi:type="dcterms:W3CDTF">2019-01-25T17:13:53Z</dcterms:modified>
</cp:coreProperties>
</file>